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1" r:id="rId4"/>
    <p:sldId id="262" r:id="rId5"/>
    <p:sldId id="263" r:id="rId6"/>
    <p:sldId id="264" r:id="rId7"/>
    <p:sldId id="265" r:id="rId8"/>
    <p:sldId id="258" r:id="rId9"/>
    <p:sldId id="259" r:id="rId10"/>
    <p:sldId id="260"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DA4CFFF-1A92-44C1-A42D-1E197C7EFD4D}" type="datetimeFigureOut">
              <a:rPr lang="he-IL" smtClean="0"/>
              <a:t>י"ג/תשרי/תשע"ד</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F3C9ACD-6B45-4FC5-9E07-74A062D419AE}" type="slidenum">
              <a:rPr lang="he-IL" smtClean="0"/>
              <a:t>‹#›</a:t>
            </a:fld>
            <a:endParaRPr lang="he-IL"/>
          </a:p>
        </p:txBody>
      </p:sp>
    </p:spTree>
    <p:extLst>
      <p:ext uri="{BB962C8B-B14F-4D97-AF65-F5344CB8AC3E}">
        <p14:creationId xmlns:p14="http://schemas.microsoft.com/office/powerpoint/2010/main" val="40265222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he-IL" sz="13800" b="1" dirty="0" smtClean="0">
                <a:solidFill>
                  <a:schemeClr val="accent3"/>
                </a:solidFill>
                <a:effectLst>
                  <a:outerShdw blurRad="38100" dist="38100" dir="2700000" algn="tl">
                    <a:srgbClr val="000000">
                      <a:alpha val="43137"/>
                    </a:srgbClr>
                  </a:outerShdw>
                </a:effectLst>
              </a:rPr>
              <a:t>תהלים עח</a:t>
            </a:r>
            <a:endParaRPr lang="he-IL" sz="13800" b="1" dirty="0">
              <a:solidFill>
                <a:schemeClr val="accent3"/>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GB" sz="4800" dirty="0" smtClean="0"/>
              <a:t> </a:t>
            </a:r>
            <a:endParaRPr lang="he-IL" sz="4800" dirty="0"/>
          </a:p>
        </p:txBody>
      </p:sp>
      <p:sp>
        <p:nvSpPr>
          <p:cNvPr id="4" name="TextBox 1"/>
          <p:cNvSpPr txBox="1"/>
          <p:nvPr/>
        </p:nvSpPr>
        <p:spPr>
          <a:xfrm>
            <a:off x="899592" y="5983069"/>
            <a:ext cx="7344816" cy="646331"/>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0"/>
            <a:r>
              <a:rPr lang="en-GB" dirty="0"/>
              <a:t>© </a:t>
            </a:r>
            <a:r>
              <a:rPr lang="en-GB" dirty="0" err="1"/>
              <a:t>Shaalvim</a:t>
            </a:r>
            <a:r>
              <a:rPr lang="en-GB" dirty="0"/>
              <a:t> For Women and Rabbi </a:t>
            </a:r>
            <a:r>
              <a:rPr lang="en-GB" dirty="0" err="1"/>
              <a:t>Menachem</a:t>
            </a:r>
            <a:r>
              <a:rPr lang="en-GB" dirty="0"/>
              <a:t> </a:t>
            </a:r>
            <a:r>
              <a:rPr lang="en-GB" dirty="0" err="1"/>
              <a:t>Leibtag</a:t>
            </a:r>
            <a:r>
              <a:rPr lang="en-GB" dirty="0"/>
              <a:t>.</a:t>
            </a:r>
            <a:endParaRPr lang="en-US" dirty="0"/>
          </a:p>
          <a:p>
            <a:pPr algn="ctr" rtl="0"/>
            <a:r>
              <a:rPr lang="en-GB" dirty="0"/>
              <a:t>Please feel free to use and share but please give credit to the above parties. </a:t>
            </a:r>
            <a:endParaRPr lang="en-US" dirty="0"/>
          </a:p>
        </p:txBody>
      </p:sp>
    </p:spTree>
    <p:extLst>
      <p:ext uri="{BB962C8B-B14F-4D97-AF65-F5344CB8AC3E}">
        <p14:creationId xmlns:p14="http://schemas.microsoft.com/office/powerpoint/2010/main" val="247179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he-IL" sz="6000" b="1" dirty="0" smtClean="0">
                <a:solidFill>
                  <a:schemeClr val="accent3"/>
                </a:solidFill>
                <a:effectLst>
                  <a:outerShdw blurRad="38100" dist="38100" dir="2700000" algn="tl">
                    <a:srgbClr val="000000">
                      <a:alpha val="43137"/>
                    </a:srgbClr>
                  </a:outerShdw>
                </a:effectLst>
              </a:rPr>
              <a:t>מלכים א פרק טז</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371600" y="1066800"/>
            <a:ext cx="7696200" cy="5410200"/>
          </a:xfrm>
        </p:spPr>
        <p:txBody>
          <a:bodyPr>
            <a:noAutofit/>
          </a:bodyPr>
          <a:lstStyle/>
          <a:p>
            <a:pPr marL="0" indent="0" algn="r" rtl="1">
              <a:buNone/>
            </a:pPr>
            <a:r>
              <a:rPr lang="he-IL" sz="2100" b="1" dirty="0" smtClean="0">
                <a:cs typeface="David" pitchFamily="34" charset="-79"/>
              </a:rPr>
              <a:t>כט</a:t>
            </a:r>
            <a:r>
              <a:rPr lang="he-IL" sz="2100" dirty="0" smtClean="0">
                <a:cs typeface="David" pitchFamily="34" charset="-79"/>
              </a:rPr>
              <a:t> </a:t>
            </a:r>
            <a:r>
              <a:rPr lang="he-IL" sz="2100" dirty="0">
                <a:cs typeface="David" pitchFamily="34" charset="-79"/>
              </a:rPr>
              <a:t>וְאַחְאָב בֶּן-עָמְרִי מָלַךְ עַל-יִשְׂרָאֵל בִּשְׁנַת שְׁלֹשִׁים וּשְׁמֹנֶה שָׁנָה לְאָסָא מֶלֶךְ יְהוּדָה וַיִּמְלֹךְ אַחְאָב בֶּן-עָמְרִי עַל-יִשְׂרָאֵל בְּשֹׁמְרוֹן עֶשְׂרִים וּשְׁתַּיִם שָׁנָה. </a:t>
            </a:r>
            <a:endParaRPr lang="he-IL" sz="2100" dirty="0" smtClean="0">
              <a:cs typeface="David" pitchFamily="34" charset="-79"/>
            </a:endParaRPr>
          </a:p>
          <a:p>
            <a:pPr marL="0" indent="0" algn="r" rtl="1">
              <a:buNone/>
            </a:pPr>
            <a:r>
              <a:rPr lang="he-IL" sz="2100" b="1" dirty="0" smtClean="0">
                <a:cs typeface="David" pitchFamily="34" charset="-79"/>
              </a:rPr>
              <a:t>ל</a:t>
            </a:r>
            <a:r>
              <a:rPr lang="he-IL" sz="2100" dirty="0" smtClean="0">
                <a:cs typeface="David" pitchFamily="34" charset="-79"/>
              </a:rPr>
              <a:t> </a:t>
            </a:r>
            <a:r>
              <a:rPr lang="he-IL" sz="2100" dirty="0">
                <a:cs typeface="David" pitchFamily="34" charset="-79"/>
              </a:rPr>
              <a:t>וַיַּעַשׂ אַחְאָב בֶּן-עָמְרִי הָרַע בְּעֵינֵי יְהוָה מִכֹּל אֲשֶׁר לְפָנָיו. </a:t>
            </a:r>
            <a:endParaRPr lang="he-IL" sz="2100" dirty="0" smtClean="0">
              <a:cs typeface="David" pitchFamily="34" charset="-79"/>
            </a:endParaRPr>
          </a:p>
          <a:p>
            <a:pPr marL="0" indent="0" algn="r" rtl="1">
              <a:buNone/>
            </a:pPr>
            <a:r>
              <a:rPr lang="he-IL" sz="2100" b="1" dirty="0" smtClean="0">
                <a:cs typeface="David" pitchFamily="34" charset="-79"/>
              </a:rPr>
              <a:t>לא</a:t>
            </a:r>
            <a:r>
              <a:rPr lang="he-IL" sz="2100" dirty="0" smtClean="0">
                <a:cs typeface="David" pitchFamily="34" charset="-79"/>
              </a:rPr>
              <a:t> </a:t>
            </a:r>
            <a:r>
              <a:rPr lang="he-IL" sz="2100" b="1" dirty="0">
                <a:solidFill>
                  <a:schemeClr val="accent6"/>
                </a:solidFill>
                <a:cs typeface="David" pitchFamily="34" charset="-79"/>
              </a:rPr>
              <a:t>וַיְהִי הֲנָקֵל לֶכְתּוֹ בְּחַטֹּאות יָרָבְעָם בֶּן-נְבָט וַיִּקַּח </a:t>
            </a:r>
            <a:endParaRPr lang="he-IL" sz="2100" b="1" dirty="0" smtClean="0">
              <a:solidFill>
                <a:schemeClr val="accent6"/>
              </a:solidFill>
              <a:cs typeface="David" pitchFamily="34" charset="-79"/>
            </a:endParaRPr>
          </a:p>
          <a:p>
            <a:pPr marL="0" indent="0" algn="r" rtl="1">
              <a:buNone/>
            </a:pPr>
            <a:r>
              <a:rPr lang="he-IL" sz="2100" b="1" dirty="0" smtClean="0">
                <a:solidFill>
                  <a:schemeClr val="accent6"/>
                </a:solidFill>
                <a:cs typeface="David" pitchFamily="34" charset="-79"/>
              </a:rPr>
              <a:t>אִשָּׁה </a:t>
            </a:r>
            <a:r>
              <a:rPr lang="he-IL" sz="2100" b="1" dirty="0">
                <a:solidFill>
                  <a:schemeClr val="accent6"/>
                </a:solidFill>
                <a:cs typeface="David" pitchFamily="34" charset="-79"/>
              </a:rPr>
              <a:t>אֶת-אִיזֶבֶל בַּת-אֶתְבַּעַל מֶלֶךְ צִידֹנִים וַיֵּלֶךְ וַיַּעֲבֹד </a:t>
            </a:r>
            <a:endParaRPr lang="he-IL" sz="2100" b="1" dirty="0" smtClean="0">
              <a:solidFill>
                <a:schemeClr val="accent6"/>
              </a:solidFill>
              <a:cs typeface="David" pitchFamily="34" charset="-79"/>
            </a:endParaRPr>
          </a:p>
          <a:p>
            <a:pPr marL="0" indent="0" algn="r" rtl="1">
              <a:buNone/>
            </a:pPr>
            <a:r>
              <a:rPr lang="he-IL" sz="2100" b="1" dirty="0" smtClean="0">
                <a:solidFill>
                  <a:schemeClr val="accent6"/>
                </a:solidFill>
                <a:cs typeface="David" pitchFamily="34" charset="-79"/>
              </a:rPr>
              <a:t>אֶת-הַבַּעַל </a:t>
            </a:r>
            <a:r>
              <a:rPr lang="he-IL" sz="2100" b="1" dirty="0">
                <a:solidFill>
                  <a:schemeClr val="accent6"/>
                </a:solidFill>
                <a:cs typeface="David" pitchFamily="34" charset="-79"/>
              </a:rPr>
              <a:t>וַיִּשְׁתַּחוּ לוֹ. </a:t>
            </a:r>
            <a:endParaRPr lang="en-US" sz="2100" b="1" dirty="0">
              <a:solidFill>
                <a:schemeClr val="accent6"/>
              </a:solidFill>
              <a:cs typeface="David" pitchFamily="34" charset="-79"/>
            </a:endParaRPr>
          </a:p>
          <a:p>
            <a:pPr marL="0" indent="0" algn="r" rtl="1">
              <a:buNone/>
            </a:pPr>
            <a:r>
              <a:rPr lang="he-IL" sz="2100" b="1" dirty="0" smtClean="0">
                <a:cs typeface="David" pitchFamily="34" charset="-79"/>
              </a:rPr>
              <a:t>לב</a:t>
            </a:r>
            <a:r>
              <a:rPr lang="he-IL" sz="2100" dirty="0" smtClean="0">
                <a:cs typeface="David" pitchFamily="34" charset="-79"/>
              </a:rPr>
              <a:t> </a:t>
            </a:r>
            <a:r>
              <a:rPr lang="he-IL" sz="2100" dirty="0">
                <a:cs typeface="David" pitchFamily="34" charset="-79"/>
              </a:rPr>
              <a:t>וַיָּקֶם מִזְבֵּחַ לַבָּעַל בֵּית הַבַּעַל אֲשֶׁר בָּנָה בְּשֹׁמְרוֹן. </a:t>
            </a:r>
            <a:endParaRPr lang="he-IL" sz="2100" dirty="0" smtClean="0">
              <a:cs typeface="David" pitchFamily="34" charset="-79"/>
            </a:endParaRPr>
          </a:p>
          <a:p>
            <a:pPr marL="0" indent="0" algn="r" rtl="1">
              <a:buNone/>
            </a:pPr>
            <a:r>
              <a:rPr lang="he-IL" sz="2100" b="1" dirty="0" smtClean="0">
                <a:cs typeface="David" pitchFamily="34" charset="-79"/>
              </a:rPr>
              <a:t>לג</a:t>
            </a:r>
            <a:r>
              <a:rPr lang="he-IL" sz="2100" dirty="0" smtClean="0">
                <a:cs typeface="David" pitchFamily="34" charset="-79"/>
              </a:rPr>
              <a:t> </a:t>
            </a:r>
            <a:r>
              <a:rPr lang="he-IL" sz="2100" b="1" dirty="0">
                <a:solidFill>
                  <a:schemeClr val="accent5"/>
                </a:solidFill>
                <a:cs typeface="David" pitchFamily="34" charset="-79"/>
              </a:rPr>
              <a:t>וַיַּעַשׂ אַחְאָב אֶת-הָאֲשֵׁרָה וַיּוֹסֶף אַחְאָב לַעֲשׂוֹת </a:t>
            </a:r>
            <a:endParaRPr lang="he-IL" sz="2100" b="1" dirty="0" smtClean="0">
              <a:solidFill>
                <a:schemeClr val="accent5"/>
              </a:solidFill>
              <a:cs typeface="David" pitchFamily="34" charset="-79"/>
            </a:endParaRPr>
          </a:p>
          <a:p>
            <a:pPr marL="0" indent="0" algn="r" rtl="1">
              <a:buNone/>
            </a:pPr>
            <a:r>
              <a:rPr lang="he-IL" sz="2100" b="1" dirty="0" smtClean="0">
                <a:solidFill>
                  <a:schemeClr val="accent5"/>
                </a:solidFill>
                <a:cs typeface="David" pitchFamily="34" charset="-79"/>
              </a:rPr>
              <a:t>לְהַכְעִיס </a:t>
            </a:r>
            <a:r>
              <a:rPr lang="he-IL" sz="2100" b="1" dirty="0">
                <a:solidFill>
                  <a:schemeClr val="accent5"/>
                </a:solidFill>
                <a:cs typeface="David" pitchFamily="34" charset="-79"/>
              </a:rPr>
              <a:t>אֶת-יְהוָה אֱלֹהֵי יִשְׂרָאֵל מִכֹּל מַלְכֵי יִשְׂרָאֵל </a:t>
            </a:r>
            <a:endParaRPr lang="he-IL" sz="2100" b="1" dirty="0" smtClean="0">
              <a:solidFill>
                <a:schemeClr val="accent5"/>
              </a:solidFill>
              <a:cs typeface="David" pitchFamily="34" charset="-79"/>
            </a:endParaRPr>
          </a:p>
          <a:p>
            <a:pPr marL="0" indent="0" algn="r" rtl="1">
              <a:buNone/>
            </a:pPr>
            <a:r>
              <a:rPr lang="he-IL" sz="2100" b="1" dirty="0" smtClean="0">
                <a:solidFill>
                  <a:schemeClr val="accent5"/>
                </a:solidFill>
                <a:cs typeface="David" pitchFamily="34" charset="-79"/>
              </a:rPr>
              <a:t>אֲשֶׁר </a:t>
            </a:r>
            <a:r>
              <a:rPr lang="he-IL" sz="2100" b="1" dirty="0">
                <a:solidFill>
                  <a:schemeClr val="accent5"/>
                </a:solidFill>
                <a:cs typeface="David" pitchFamily="34" charset="-79"/>
              </a:rPr>
              <a:t>הָיוּ לְפָנָיו. </a:t>
            </a:r>
            <a:endParaRPr lang="en-US" sz="2100" b="1" dirty="0">
              <a:solidFill>
                <a:schemeClr val="accent5"/>
              </a:solidFill>
              <a:cs typeface="David" pitchFamily="34" charset="-79"/>
            </a:endParaRPr>
          </a:p>
          <a:p>
            <a:pPr marL="0" indent="0" algn="r" rtl="1">
              <a:buNone/>
            </a:pPr>
            <a:r>
              <a:rPr lang="he-IL" sz="2100" b="1" dirty="0" smtClean="0">
                <a:cs typeface="David" pitchFamily="34" charset="-79"/>
              </a:rPr>
              <a:t>לד</a:t>
            </a:r>
            <a:r>
              <a:rPr lang="he-IL" sz="2100" dirty="0" smtClean="0">
                <a:cs typeface="David" pitchFamily="34" charset="-79"/>
              </a:rPr>
              <a:t> </a:t>
            </a:r>
            <a:r>
              <a:rPr lang="he-IL" sz="2100" b="1" dirty="0">
                <a:solidFill>
                  <a:schemeClr val="accent4"/>
                </a:solidFill>
                <a:cs typeface="David" pitchFamily="34" charset="-79"/>
              </a:rPr>
              <a:t>בְּיָמָיו בָּנָה חִיאֵל בֵּית הָאֱלִי </a:t>
            </a:r>
            <a:r>
              <a:rPr lang="he-IL" sz="2100" b="1" dirty="0" smtClean="0">
                <a:solidFill>
                  <a:schemeClr val="accent4"/>
                </a:solidFill>
                <a:cs typeface="David" pitchFamily="34" charset="-79"/>
              </a:rPr>
              <a:t>אֶת-</a:t>
            </a:r>
          </a:p>
          <a:p>
            <a:pPr marL="0" indent="0" algn="r" rtl="1">
              <a:buNone/>
            </a:pPr>
            <a:r>
              <a:rPr lang="he-IL" sz="2100" b="1" dirty="0" smtClean="0">
                <a:solidFill>
                  <a:schemeClr val="accent4"/>
                </a:solidFill>
                <a:cs typeface="David" pitchFamily="34" charset="-79"/>
              </a:rPr>
              <a:t>יְרִיחֹה בַּאֲבִירָם בְּכֹרוֹ יִסְּדָהּ וּבִשְׂגוּב </a:t>
            </a:r>
          </a:p>
          <a:p>
            <a:pPr marL="0" indent="0" algn="r" rtl="1">
              <a:buNone/>
            </a:pPr>
            <a:r>
              <a:rPr lang="he-IL" sz="2100" b="1" dirty="0" smtClean="0">
                <a:solidFill>
                  <a:schemeClr val="accent4"/>
                </a:solidFill>
                <a:cs typeface="David" pitchFamily="34" charset="-79"/>
              </a:rPr>
              <a:t>צְעִירוֹ </a:t>
            </a:r>
            <a:r>
              <a:rPr lang="he-IL" sz="2100" b="1" dirty="0">
                <a:solidFill>
                  <a:schemeClr val="accent4"/>
                </a:solidFill>
                <a:cs typeface="David" pitchFamily="34" charset="-79"/>
              </a:rPr>
              <a:t>הִצִּיב </a:t>
            </a:r>
            <a:r>
              <a:rPr lang="he-IL" sz="2100" b="1" dirty="0" smtClean="0">
                <a:solidFill>
                  <a:schemeClr val="accent4"/>
                </a:solidFill>
                <a:cs typeface="David" pitchFamily="34" charset="-79"/>
              </a:rPr>
              <a:t>דְּלָתֶיהָ </a:t>
            </a:r>
            <a:r>
              <a:rPr lang="he-IL" sz="2100" b="1" dirty="0">
                <a:solidFill>
                  <a:schemeClr val="accent4"/>
                </a:solidFill>
                <a:cs typeface="David" pitchFamily="34" charset="-79"/>
              </a:rPr>
              <a:t>כִּדְבַר יְהוָה </a:t>
            </a:r>
            <a:endParaRPr lang="he-IL" sz="2100" b="1" dirty="0" smtClean="0">
              <a:solidFill>
                <a:schemeClr val="accent4"/>
              </a:solidFill>
              <a:cs typeface="David" pitchFamily="34" charset="-79"/>
            </a:endParaRPr>
          </a:p>
          <a:p>
            <a:pPr marL="0" indent="0" algn="r" rtl="1">
              <a:buNone/>
            </a:pPr>
            <a:r>
              <a:rPr lang="he-IL" sz="2100" b="1" dirty="0" smtClean="0">
                <a:solidFill>
                  <a:schemeClr val="accent4"/>
                </a:solidFill>
                <a:cs typeface="David" pitchFamily="34" charset="-79"/>
              </a:rPr>
              <a:t>אֲשֶׁר דִּבֶּר </a:t>
            </a:r>
            <a:r>
              <a:rPr lang="he-IL" sz="2100" b="1" dirty="0">
                <a:solidFill>
                  <a:schemeClr val="accent4"/>
                </a:solidFill>
                <a:cs typeface="David" pitchFamily="34" charset="-79"/>
              </a:rPr>
              <a:t>בְּיַד יְהוֹשֻׁעַ </a:t>
            </a:r>
            <a:r>
              <a:rPr lang="he-IL" sz="2100" b="1" dirty="0" smtClean="0">
                <a:solidFill>
                  <a:schemeClr val="accent4"/>
                </a:solidFill>
                <a:cs typeface="David" pitchFamily="34" charset="-79"/>
              </a:rPr>
              <a:t>בִּן-נוּן.</a:t>
            </a:r>
          </a:p>
        </p:txBody>
      </p:sp>
      <p:sp>
        <p:nvSpPr>
          <p:cNvPr id="4" name="Right Arrow Callout 3"/>
          <p:cNvSpPr/>
          <p:nvPr/>
        </p:nvSpPr>
        <p:spPr>
          <a:xfrm>
            <a:off x="76200" y="1752600"/>
            <a:ext cx="3886200" cy="1066800"/>
          </a:xfrm>
          <a:prstGeom prst="rightArrowCallout">
            <a:avLst>
              <a:gd name="adj1" fmla="val 25000"/>
              <a:gd name="adj2" fmla="val 25000"/>
              <a:gd name="adj3" fmla="val 16156"/>
              <a:gd name="adj4" fmla="val 93073"/>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What Yeravam did was nothing in comparison to Achav</a:t>
            </a:r>
            <a:r>
              <a:rPr lang="en-GB" sz="2000" dirty="0"/>
              <a:t> </a:t>
            </a:r>
            <a:r>
              <a:rPr lang="en-GB" sz="2000" dirty="0" smtClean="0"/>
              <a:t>who married Izevel.</a:t>
            </a:r>
            <a:endParaRPr lang="he-IL" sz="2000" dirty="0"/>
          </a:p>
        </p:txBody>
      </p:sp>
      <p:sp>
        <p:nvSpPr>
          <p:cNvPr id="5" name="Right Arrow Callout 4"/>
          <p:cNvSpPr/>
          <p:nvPr/>
        </p:nvSpPr>
        <p:spPr>
          <a:xfrm>
            <a:off x="76200" y="2895600"/>
            <a:ext cx="4114800" cy="1981200"/>
          </a:xfrm>
          <a:prstGeom prst="rightArrowCallout">
            <a:avLst>
              <a:gd name="adj1" fmla="val 25000"/>
              <a:gd name="adj2" fmla="val 25000"/>
              <a:gd name="adj3" fmla="val 12075"/>
              <a:gd name="adj4" fmla="val 90565"/>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The treaty with Lebanon strengthened Israel’s economy but the price tag was the Phoenician culture. The new found prosperity is attributed to Baal and Ashera by the people.</a:t>
            </a:r>
            <a:endParaRPr lang="he-IL" sz="2000" dirty="0"/>
          </a:p>
        </p:txBody>
      </p:sp>
      <p:sp>
        <p:nvSpPr>
          <p:cNvPr id="6" name="Right Arrow Callout 5"/>
          <p:cNvSpPr/>
          <p:nvPr/>
        </p:nvSpPr>
        <p:spPr>
          <a:xfrm>
            <a:off x="76200" y="4953000"/>
            <a:ext cx="5715000" cy="1828799"/>
          </a:xfrm>
          <a:prstGeom prst="rightArrowCallout">
            <a:avLst>
              <a:gd name="adj1" fmla="val 25000"/>
              <a:gd name="adj2" fmla="val 25000"/>
              <a:gd name="adj3" fmla="val 11091"/>
              <a:gd name="adj4" fmla="val 94672"/>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Midrash – Eliyahu says this is fulfilment of Yehoshua’s curse. Achav asks Eliyahu if Moshe was the greater navi then why did his curse not come true. Moshe had said if they don’t follow G-d then there will be no rain. Therefore, Eliyahu announces a drought. </a:t>
            </a:r>
            <a:endParaRPr lang="he-IL" sz="2000" dirty="0"/>
          </a:p>
        </p:txBody>
      </p:sp>
    </p:spTree>
    <p:extLst>
      <p:ext uri="{BB962C8B-B14F-4D97-AF65-F5344CB8AC3E}">
        <p14:creationId xmlns:p14="http://schemas.microsoft.com/office/powerpoint/2010/main" val="225052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right)">
                                      <p:cBhvr>
                                        <p:cTn id="20" dur="500"/>
                                        <p:tgtEl>
                                          <p:spTgt spid="3">
                                            <p:txEl>
                                              <p:pRg st="3" end="3"/>
                                            </p:txEl>
                                          </p:spTgt>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righ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0-#ppt_w/2"/>
                                          </p:val>
                                        </p:tav>
                                        <p:tav tm="100000">
                                          <p:val>
                                            <p:strVal val="#ppt_x"/>
                                          </p:val>
                                        </p:tav>
                                      </p:tavLst>
                                    </p:anim>
                                    <p:anim calcmode="lin" valueType="num">
                                      <p:cBhvr additive="base">
                                        <p:cTn id="2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ipe(right)">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ipe(right)">
                                      <p:cBhvr>
                                        <p:cTn id="39" dur="500"/>
                                        <p:tgtEl>
                                          <p:spTgt spid="3">
                                            <p:txEl>
                                              <p:pRg st="6" end="6"/>
                                            </p:txEl>
                                          </p:spTgt>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right)">
                                      <p:cBhvr>
                                        <p:cTn id="42" dur="500"/>
                                        <p:tgtEl>
                                          <p:spTgt spid="3">
                                            <p:txEl>
                                              <p:pRg st="7" end="7"/>
                                            </p:txEl>
                                          </p:spTgt>
                                        </p:tgtEl>
                                      </p:cBhvr>
                                    </p:animEffect>
                                  </p:childTnLst>
                                </p:cTn>
                              </p:par>
                              <p:par>
                                <p:cTn id="43" presetID="22" presetClass="entr" presetSubtype="2"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wipe(right)">
                                      <p:cBhvr>
                                        <p:cTn id="45" dur="500"/>
                                        <p:tgtEl>
                                          <p:spTgt spid="3">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additive="base">
                                        <p:cTn id="50" dur="500" fill="hold"/>
                                        <p:tgtEl>
                                          <p:spTgt spid="5"/>
                                        </p:tgtEl>
                                        <p:attrNameLst>
                                          <p:attrName>ppt_x</p:attrName>
                                        </p:attrNameLst>
                                      </p:cBhvr>
                                      <p:tavLst>
                                        <p:tav tm="0">
                                          <p:val>
                                            <p:strVal val="0-#ppt_w/2"/>
                                          </p:val>
                                        </p:tav>
                                        <p:tav tm="100000">
                                          <p:val>
                                            <p:strVal val="#ppt_x"/>
                                          </p:val>
                                        </p:tav>
                                      </p:tavLst>
                                    </p:anim>
                                    <p:anim calcmode="lin" valueType="num">
                                      <p:cBhvr additive="base">
                                        <p:cTn id="51"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wipe(right)">
                                      <p:cBhvr>
                                        <p:cTn id="56" dur="500"/>
                                        <p:tgtEl>
                                          <p:spTgt spid="3">
                                            <p:txEl>
                                              <p:pRg st="9" end="9"/>
                                            </p:txEl>
                                          </p:spTgt>
                                        </p:tgtEl>
                                      </p:cBhvr>
                                    </p:animEffect>
                                  </p:childTnLst>
                                </p:cTn>
                              </p:par>
                              <p:par>
                                <p:cTn id="57" presetID="22" presetClass="entr" presetSubtype="2" fill="hold" grpId="0" nodeType="with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Effect transition="in" filter="wipe(right)">
                                      <p:cBhvr>
                                        <p:cTn id="59" dur="500"/>
                                        <p:tgtEl>
                                          <p:spTgt spid="3">
                                            <p:txEl>
                                              <p:pRg st="10" end="10"/>
                                            </p:txEl>
                                          </p:spTgt>
                                        </p:tgtEl>
                                      </p:cBhvr>
                                    </p:animEffect>
                                  </p:childTnLst>
                                </p:cTn>
                              </p:par>
                              <p:par>
                                <p:cTn id="60" presetID="22" presetClass="entr" presetSubtype="2" fill="hold" grpId="0" nodeType="with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right)">
                                      <p:cBhvr>
                                        <p:cTn id="62" dur="500"/>
                                        <p:tgtEl>
                                          <p:spTgt spid="3">
                                            <p:txEl>
                                              <p:pRg st="11" end="11"/>
                                            </p:txEl>
                                          </p:spTgt>
                                        </p:tgtEl>
                                      </p:cBhvr>
                                    </p:animEffect>
                                  </p:childTnLst>
                                </p:cTn>
                              </p:par>
                              <p:par>
                                <p:cTn id="63" presetID="22" presetClass="entr" presetSubtype="2" fill="hold" grpId="0" nodeType="with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Effect transition="in" filter="wipe(right)">
                                      <p:cBhvr>
                                        <p:cTn id="65" dur="500"/>
                                        <p:tgtEl>
                                          <p:spTgt spid="3">
                                            <p:txEl>
                                              <p:pRg st="12" end="12"/>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8" fill="hold" grpId="0" nodeType="clickEffect">
                                  <p:stCondLst>
                                    <p:cond delay="0"/>
                                  </p:stCondLst>
                                  <p:childTnLst>
                                    <p:set>
                                      <p:cBhvr>
                                        <p:cTn id="69" dur="1" fill="hold">
                                          <p:stCondLst>
                                            <p:cond delay="0"/>
                                          </p:stCondLst>
                                        </p:cTn>
                                        <p:tgtEl>
                                          <p:spTgt spid="6"/>
                                        </p:tgtEl>
                                        <p:attrNameLst>
                                          <p:attrName>style.visibility</p:attrName>
                                        </p:attrNameLst>
                                      </p:cBhvr>
                                      <p:to>
                                        <p:strVal val="visible"/>
                                      </p:to>
                                    </p:set>
                                    <p:anim calcmode="lin" valueType="num">
                                      <p:cBhvr additive="base">
                                        <p:cTn id="70" dur="500" fill="hold"/>
                                        <p:tgtEl>
                                          <p:spTgt spid="6"/>
                                        </p:tgtEl>
                                        <p:attrNameLst>
                                          <p:attrName>ppt_x</p:attrName>
                                        </p:attrNameLst>
                                      </p:cBhvr>
                                      <p:tavLst>
                                        <p:tav tm="0">
                                          <p:val>
                                            <p:strVal val="0-#ppt_w/2"/>
                                          </p:val>
                                        </p:tav>
                                        <p:tav tm="100000">
                                          <p:val>
                                            <p:strVal val="#ppt_x"/>
                                          </p:val>
                                        </p:tav>
                                      </p:tavLst>
                                    </p:anim>
                                    <p:anim calcmode="lin" valueType="num">
                                      <p:cBhvr additive="base">
                                        <p:cTn id="7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chor="ctr">
            <a:noAutofit/>
          </a:bodyPr>
          <a:lstStyle/>
          <a:p>
            <a:r>
              <a:rPr lang="en-GB" sz="2400" b="1" dirty="0" smtClean="0">
                <a:solidFill>
                  <a:schemeClr val="accent3"/>
                </a:solidFill>
                <a:cs typeface="David" pitchFamily="34" charset="-79"/>
              </a:rPr>
              <a:t>Eliyahu makes the declaration of no more water to prove it all comes from G-d.</a:t>
            </a:r>
          </a:p>
          <a:p>
            <a:r>
              <a:rPr lang="en-GB" sz="2400" b="1" dirty="0" smtClean="0">
                <a:solidFill>
                  <a:schemeClr val="accent2"/>
                </a:solidFill>
                <a:cs typeface="David" pitchFamily="34" charset="-79"/>
              </a:rPr>
              <a:t>The very belief in G-d is in question and so they need a miracle.</a:t>
            </a:r>
          </a:p>
          <a:p>
            <a:r>
              <a:rPr lang="en-GB" sz="2400" b="1" dirty="0" smtClean="0">
                <a:solidFill>
                  <a:schemeClr val="accent3"/>
                </a:solidFill>
                <a:cs typeface="David" pitchFamily="34" charset="-79"/>
              </a:rPr>
              <a:t>The people know that Eliyahu is responsible. They think he is a miracle-man and don’t understand the educational message. He therefore becomes the biggest enemy of the country.</a:t>
            </a:r>
          </a:p>
          <a:p>
            <a:r>
              <a:rPr lang="en-GB" sz="2400" b="1" dirty="0" smtClean="0">
                <a:solidFill>
                  <a:schemeClr val="accent2"/>
                </a:solidFill>
                <a:cs typeface="David" pitchFamily="34" charset="-79"/>
              </a:rPr>
              <a:t>The effects of the showdown on Har HaCarmel  lasted a day.</a:t>
            </a:r>
          </a:p>
          <a:p>
            <a:r>
              <a:rPr lang="en-GB" sz="2400" b="1" dirty="0" smtClean="0">
                <a:solidFill>
                  <a:schemeClr val="accent3"/>
                </a:solidFill>
                <a:cs typeface="David" pitchFamily="34" charset="-79"/>
              </a:rPr>
              <a:t>Izevel puts out a death warrant for Eliyahu but no one stands against her.</a:t>
            </a:r>
          </a:p>
          <a:p>
            <a:r>
              <a:rPr lang="en-GB" sz="2400" b="1" dirty="0" smtClean="0">
                <a:solidFill>
                  <a:schemeClr val="accent2"/>
                </a:solidFill>
                <a:cs typeface="David" pitchFamily="34" charset="-79"/>
              </a:rPr>
              <a:t>Eliyahu runs away to Har Sinai to resign.</a:t>
            </a:r>
          </a:p>
          <a:p>
            <a:r>
              <a:rPr lang="en-GB" sz="2400" b="1" dirty="0" smtClean="0">
                <a:solidFill>
                  <a:schemeClr val="accent3"/>
                </a:solidFill>
                <a:cs typeface="David" pitchFamily="34" charset="-79"/>
              </a:rPr>
              <a:t>G-d accepts and the new navi is Elisha. </a:t>
            </a:r>
          </a:p>
        </p:txBody>
      </p:sp>
    </p:spTree>
    <p:extLst>
      <p:ext uri="{BB962C8B-B14F-4D97-AF65-F5344CB8AC3E}">
        <p14:creationId xmlns:p14="http://schemas.microsoft.com/office/powerpoint/2010/main" val="303841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2800" y="1035050"/>
            <a:ext cx="5638800" cy="4525963"/>
          </a:xfrm>
        </p:spPr>
        <p:txBody>
          <a:bodyPr>
            <a:noAutofit/>
          </a:bodyPr>
          <a:lstStyle/>
          <a:p>
            <a:pPr marL="0" indent="0" algn="r" rtl="1">
              <a:buNone/>
            </a:pPr>
            <a:r>
              <a:rPr lang="he-IL" sz="2100" b="1" dirty="0" smtClean="0">
                <a:cs typeface="David" pitchFamily="34" charset="-79"/>
              </a:rPr>
              <a:t>א</a:t>
            </a:r>
            <a:r>
              <a:rPr lang="he-IL" sz="2100" dirty="0" smtClean="0">
                <a:cs typeface="David" pitchFamily="34" charset="-79"/>
              </a:rPr>
              <a:t> </a:t>
            </a:r>
            <a:r>
              <a:rPr lang="he-IL" sz="2100" b="1" dirty="0">
                <a:solidFill>
                  <a:schemeClr val="accent6"/>
                </a:solidFill>
                <a:cs typeface="David" pitchFamily="34" charset="-79"/>
              </a:rPr>
              <a:t>מַשְׂכִּיל</a:t>
            </a:r>
            <a:r>
              <a:rPr lang="he-IL" sz="2100" dirty="0">
                <a:cs typeface="David" pitchFamily="34" charset="-79"/>
              </a:rPr>
              <a:t> </a:t>
            </a:r>
            <a:r>
              <a:rPr lang="he-IL" sz="2100" b="1" dirty="0">
                <a:solidFill>
                  <a:schemeClr val="accent5"/>
                </a:solidFill>
                <a:cs typeface="David" pitchFamily="34" charset="-79"/>
              </a:rPr>
              <a:t>לְאָסָף</a:t>
            </a:r>
            <a:r>
              <a:rPr lang="he-IL" sz="2100" dirty="0">
                <a:cs typeface="David" pitchFamily="34" charset="-79"/>
              </a:rPr>
              <a:t> </a:t>
            </a:r>
            <a:r>
              <a:rPr lang="he-IL" sz="2100" b="1" dirty="0">
                <a:solidFill>
                  <a:schemeClr val="accent4"/>
                </a:solidFill>
                <a:cs typeface="David" pitchFamily="34" charset="-79"/>
              </a:rPr>
              <a:t>הַאֲזִינָה עַמִּי תּוֹרָתִי הַטּוּ אָזְנְכֶם לְאִמְרֵי-פִי. </a:t>
            </a:r>
            <a:endParaRPr lang="en-US" sz="2100" b="1" dirty="0">
              <a:solidFill>
                <a:schemeClr val="accent4"/>
              </a:solidFill>
              <a:cs typeface="David" pitchFamily="34" charset="-79"/>
            </a:endParaRPr>
          </a:p>
          <a:p>
            <a:pPr marL="0" indent="0" algn="r" rtl="1">
              <a:buNone/>
            </a:pPr>
            <a:r>
              <a:rPr lang="he-IL" sz="2100" b="1" dirty="0" smtClean="0">
                <a:cs typeface="David" pitchFamily="34" charset="-79"/>
              </a:rPr>
              <a:t>ב</a:t>
            </a:r>
            <a:r>
              <a:rPr lang="he-IL" sz="2100" dirty="0" smtClean="0">
                <a:cs typeface="David" pitchFamily="34" charset="-79"/>
              </a:rPr>
              <a:t> </a:t>
            </a:r>
            <a:r>
              <a:rPr lang="he-IL" sz="2100" dirty="0">
                <a:cs typeface="David" pitchFamily="34" charset="-79"/>
              </a:rPr>
              <a:t>אֶפְתְּחָה בְמָשָׁל פִּי אַבִּיעָה חִידוֹת מִנִּי-קֶדֶם. </a:t>
            </a:r>
            <a:endParaRPr lang="en-US" sz="2100" dirty="0">
              <a:cs typeface="David" pitchFamily="34" charset="-79"/>
            </a:endParaRPr>
          </a:p>
          <a:p>
            <a:pPr marL="0" indent="0" algn="r" rtl="1">
              <a:buNone/>
            </a:pPr>
            <a:r>
              <a:rPr lang="he-IL" sz="2100" b="1" dirty="0">
                <a:cs typeface="David" pitchFamily="34" charset="-79"/>
              </a:rPr>
              <a:t>ג</a:t>
            </a:r>
            <a:r>
              <a:rPr lang="he-IL" sz="2100" dirty="0">
                <a:cs typeface="David" pitchFamily="34" charset="-79"/>
              </a:rPr>
              <a:t> אֲשֶׁר שָׁמַעְנוּ וַנֵּדָעֵם וַאֲבוֹתֵינוּ סִפְּרוּ-לָנוּ. </a:t>
            </a:r>
            <a:endParaRPr lang="en-US" sz="2100" dirty="0">
              <a:cs typeface="David" pitchFamily="34" charset="-79"/>
            </a:endParaRPr>
          </a:p>
          <a:p>
            <a:pPr marL="0" indent="0" algn="r" rtl="1">
              <a:buNone/>
            </a:pPr>
            <a:r>
              <a:rPr lang="he-IL" sz="2100" b="1" dirty="0">
                <a:cs typeface="David" pitchFamily="34" charset="-79"/>
              </a:rPr>
              <a:t>ד</a:t>
            </a:r>
            <a:r>
              <a:rPr lang="he-IL" sz="2100" dirty="0">
                <a:cs typeface="David" pitchFamily="34" charset="-79"/>
              </a:rPr>
              <a:t> לֹא נְכַחֵד מִבְּנֵיהֶם </a:t>
            </a:r>
            <a:r>
              <a:rPr lang="he-IL" sz="2100" b="1" dirty="0">
                <a:solidFill>
                  <a:schemeClr val="accent3"/>
                </a:solidFill>
                <a:cs typeface="David" pitchFamily="34" charset="-79"/>
              </a:rPr>
              <a:t>לְדוֹר אַחֲרוֹן </a:t>
            </a:r>
            <a:r>
              <a:rPr lang="he-IL" sz="2100" dirty="0">
                <a:cs typeface="David" pitchFamily="34" charset="-79"/>
              </a:rPr>
              <a:t>מְסַפְּרִים תְּהִלּוֹת יְהוָה וֶעֱזוּזוֹ </a:t>
            </a:r>
            <a:r>
              <a:rPr lang="he-IL" sz="2100" dirty="0" smtClean="0">
                <a:cs typeface="David" pitchFamily="34" charset="-79"/>
              </a:rPr>
              <a:t>וְנִפְלְאֹתָיו </a:t>
            </a:r>
            <a:r>
              <a:rPr lang="he-IL" sz="2100" dirty="0">
                <a:cs typeface="David" pitchFamily="34" charset="-79"/>
              </a:rPr>
              <a:t>אֲשֶׁר עָשָׂה. </a:t>
            </a:r>
            <a:endParaRPr lang="en-US" sz="2100" dirty="0">
              <a:cs typeface="David" pitchFamily="34" charset="-79"/>
            </a:endParaRPr>
          </a:p>
          <a:p>
            <a:pPr marL="0" indent="0" algn="r" rtl="1">
              <a:buNone/>
            </a:pPr>
            <a:r>
              <a:rPr lang="he-IL" sz="2100" b="1" dirty="0" smtClean="0">
                <a:cs typeface="David" pitchFamily="34" charset="-79"/>
              </a:rPr>
              <a:t>ה</a:t>
            </a:r>
            <a:r>
              <a:rPr lang="he-IL" sz="2100" dirty="0" smtClean="0">
                <a:cs typeface="David" pitchFamily="34" charset="-79"/>
              </a:rPr>
              <a:t> </a:t>
            </a:r>
            <a:r>
              <a:rPr lang="he-IL" sz="2100" b="1" dirty="0">
                <a:solidFill>
                  <a:schemeClr val="accent2"/>
                </a:solidFill>
                <a:cs typeface="David" pitchFamily="34" charset="-79"/>
              </a:rPr>
              <a:t>וַיָּקֶם עֵדוּת בְּיַעֲקֹב וְתוֹרָה שָׂם בְּיִשְׂרָאֵל אֲשֶׁר צִוָּה </a:t>
            </a:r>
            <a:r>
              <a:rPr lang="he-IL" sz="2100" b="1" dirty="0" smtClean="0">
                <a:solidFill>
                  <a:schemeClr val="accent2"/>
                </a:solidFill>
                <a:cs typeface="David" pitchFamily="34" charset="-79"/>
              </a:rPr>
              <a:t>אֶת-אֲבוֹתֵינוּ לְהוֹדִיעָם </a:t>
            </a:r>
            <a:r>
              <a:rPr lang="he-IL" sz="2100" b="1" dirty="0">
                <a:solidFill>
                  <a:schemeClr val="accent2"/>
                </a:solidFill>
                <a:cs typeface="David" pitchFamily="34" charset="-79"/>
              </a:rPr>
              <a:t>לִבְנֵיהֶם. </a:t>
            </a:r>
            <a:endParaRPr lang="en-US" sz="2100" b="1" dirty="0">
              <a:solidFill>
                <a:schemeClr val="accent2"/>
              </a:solidFill>
              <a:cs typeface="David" pitchFamily="34" charset="-79"/>
            </a:endParaRPr>
          </a:p>
          <a:p>
            <a:pPr marL="0" indent="0" algn="r" rtl="1">
              <a:buNone/>
            </a:pPr>
            <a:r>
              <a:rPr lang="he-IL" sz="2100" b="1" dirty="0" smtClean="0">
                <a:cs typeface="David" pitchFamily="34" charset="-79"/>
              </a:rPr>
              <a:t>ו</a:t>
            </a:r>
            <a:r>
              <a:rPr lang="he-IL" sz="2100" dirty="0" smtClean="0">
                <a:cs typeface="David" pitchFamily="34" charset="-79"/>
              </a:rPr>
              <a:t> </a:t>
            </a:r>
            <a:r>
              <a:rPr lang="he-IL" sz="2100" b="1" dirty="0">
                <a:solidFill>
                  <a:schemeClr val="accent1"/>
                </a:solidFill>
                <a:cs typeface="David" pitchFamily="34" charset="-79"/>
              </a:rPr>
              <a:t>לְמַעַן יֵדְעוּ דּוֹר אַחֲרוֹן בָּנִים יִוָּלֵדוּ יָקֻמוּ וִיסַפְּרוּ לִבְנֵיהֶם. </a:t>
            </a:r>
            <a:endParaRPr lang="en-US" sz="2100" b="1" dirty="0">
              <a:solidFill>
                <a:schemeClr val="accent1"/>
              </a:solidFill>
              <a:cs typeface="David" pitchFamily="34" charset="-79"/>
            </a:endParaRPr>
          </a:p>
          <a:p>
            <a:pPr marL="0" indent="0" algn="r" rtl="1">
              <a:buNone/>
            </a:pPr>
            <a:r>
              <a:rPr lang="he-IL" sz="2100" b="1" dirty="0" smtClean="0">
                <a:cs typeface="David" pitchFamily="34" charset="-79"/>
              </a:rPr>
              <a:t>ז</a:t>
            </a:r>
            <a:r>
              <a:rPr lang="he-IL" sz="2100" dirty="0" smtClean="0">
                <a:cs typeface="David" pitchFamily="34" charset="-79"/>
              </a:rPr>
              <a:t> </a:t>
            </a:r>
            <a:r>
              <a:rPr lang="he-IL" sz="2100" b="1" dirty="0">
                <a:solidFill>
                  <a:schemeClr val="accent1"/>
                </a:solidFill>
                <a:cs typeface="David" pitchFamily="34" charset="-79"/>
              </a:rPr>
              <a:t>וְיָשִׂימוּ בֵאלֹהִים כִּסְלָם וְלֹא יִשְׁכְּחוּ מַעַלְלֵי-אֵל וּמִצְו‍ֹתָיו יִנְצֹרוּ. </a:t>
            </a:r>
            <a:endParaRPr lang="en-US" sz="2100" b="1" dirty="0">
              <a:solidFill>
                <a:schemeClr val="accent1"/>
              </a:solidFill>
              <a:cs typeface="David" pitchFamily="34" charset="-79"/>
            </a:endParaRPr>
          </a:p>
          <a:p>
            <a:pPr marL="0" indent="0" algn="r" rtl="1">
              <a:buNone/>
            </a:pPr>
            <a:r>
              <a:rPr lang="he-IL" sz="2100" b="1" dirty="0" smtClean="0">
                <a:cs typeface="David" pitchFamily="34" charset="-79"/>
              </a:rPr>
              <a:t>ח</a:t>
            </a:r>
            <a:r>
              <a:rPr lang="he-IL" sz="2100" dirty="0" smtClean="0">
                <a:cs typeface="David" pitchFamily="34" charset="-79"/>
              </a:rPr>
              <a:t> </a:t>
            </a:r>
            <a:r>
              <a:rPr lang="he-IL" sz="2100" b="1" dirty="0">
                <a:cs typeface="David" pitchFamily="34" charset="-79"/>
              </a:rPr>
              <a:t>וְלֹא יִהְיוּ כַּאֲבוֹתָם דּוֹר סוֹרֵר וּמֹרֶה דּוֹר לֹא-הֵכִין לִבּוֹ וְלֹא-נֶאֶמְנָה אֶת-אֵל רוּחוֹ. </a:t>
            </a:r>
            <a:endParaRPr lang="en-US" sz="2100" b="1" dirty="0">
              <a:cs typeface="David" pitchFamily="34" charset="-79"/>
            </a:endParaRPr>
          </a:p>
          <a:p>
            <a:pPr marL="0" indent="0" algn="r" rtl="1">
              <a:buNone/>
            </a:pPr>
            <a:r>
              <a:rPr lang="he-IL" sz="2100" b="1" dirty="0" smtClean="0">
                <a:cs typeface="David" pitchFamily="34" charset="-79"/>
              </a:rPr>
              <a:t>ט</a:t>
            </a:r>
            <a:r>
              <a:rPr lang="he-IL" sz="2100" dirty="0" smtClean="0">
                <a:cs typeface="David" pitchFamily="34" charset="-79"/>
              </a:rPr>
              <a:t> </a:t>
            </a:r>
            <a:r>
              <a:rPr lang="he-IL" sz="2100" dirty="0">
                <a:cs typeface="David" pitchFamily="34" charset="-79"/>
              </a:rPr>
              <a:t>בְּנֵי-אֶפְרַיִם נוֹשְׁקֵי רוֹמֵי-קָשֶׁת הָפְכוּ בְּיוֹם קְרָב. </a:t>
            </a:r>
            <a:endParaRPr lang="en-US" sz="2100" dirty="0">
              <a:cs typeface="David" pitchFamily="34" charset="-79"/>
            </a:endParaRPr>
          </a:p>
          <a:p>
            <a:pPr marL="0" indent="0" algn="r" rtl="1">
              <a:buNone/>
            </a:pPr>
            <a:r>
              <a:rPr lang="he-IL" sz="2100" b="1" dirty="0">
                <a:cs typeface="David" pitchFamily="34" charset="-79"/>
              </a:rPr>
              <a:t>י</a:t>
            </a:r>
            <a:r>
              <a:rPr lang="he-IL" sz="2100" dirty="0">
                <a:cs typeface="David" pitchFamily="34" charset="-79"/>
              </a:rPr>
              <a:t> לֹא שָׁמְרוּ בְּרִית אֱלֹהִים וּבְתוֹרָתוֹ מֵאֲנוּ לָלֶכֶת. </a:t>
            </a:r>
            <a:endParaRPr lang="en-US" sz="2100" dirty="0">
              <a:cs typeface="David" pitchFamily="34" charset="-79"/>
            </a:endParaRPr>
          </a:p>
          <a:p>
            <a:pPr marL="0" indent="0" algn="r" rtl="1">
              <a:buNone/>
            </a:pPr>
            <a:r>
              <a:rPr lang="he-IL" sz="2100" b="1" dirty="0">
                <a:cs typeface="David" pitchFamily="34" charset="-79"/>
              </a:rPr>
              <a:t>יא</a:t>
            </a:r>
            <a:r>
              <a:rPr lang="he-IL" sz="2100" dirty="0">
                <a:cs typeface="David" pitchFamily="34" charset="-79"/>
              </a:rPr>
              <a:t> וַיִּשְׁכְּחוּ עֲלִילוֹתָיו וְנִפְלְאוֹתָיו אֲשֶׁר הֶרְאָם. </a:t>
            </a:r>
            <a:endParaRPr lang="en-US" sz="2100" dirty="0">
              <a:cs typeface="David" pitchFamily="34" charset="-79"/>
            </a:endParaRPr>
          </a:p>
        </p:txBody>
      </p:sp>
      <p:sp>
        <p:nvSpPr>
          <p:cNvPr id="4" name="Down Arrow Callout 3"/>
          <p:cNvSpPr/>
          <p:nvPr/>
        </p:nvSpPr>
        <p:spPr>
          <a:xfrm>
            <a:off x="6553200" y="57150"/>
            <a:ext cx="2445657" cy="1009650"/>
          </a:xfrm>
          <a:prstGeom prst="down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A song that needs thinking about</a:t>
            </a:r>
            <a:endParaRPr lang="he-IL" sz="2000" dirty="0"/>
          </a:p>
        </p:txBody>
      </p:sp>
      <p:sp>
        <p:nvSpPr>
          <p:cNvPr id="5" name="Down Arrow Callout 4"/>
          <p:cNvSpPr/>
          <p:nvPr/>
        </p:nvSpPr>
        <p:spPr>
          <a:xfrm>
            <a:off x="3962400" y="76200"/>
            <a:ext cx="2496457" cy="961345"/>
          </a:xfrm>
          <a:prstGeom prst="downArrowCallou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One of head song writers</a:t>
            </a:r>
            <a:endParaRPr lang="he-IL" sz="2000" dirty="0"/>
          </a:p>
        </p:txBody>
      </p:sp>
      <p:sp>
        <p:nvSpPr>
          <p:cNvPr id="6" name="Right Arrow Callout 5"/>
          <p:cNvSpPr/>
          <p:nvPr/>
        </p:nvSpPr>
        <p:spPr>
          <a:xfrm>
            <a:off x="76198" y="381000"/>
            <a:ext cx="3436258" cy="1828800"/>
          </a:xfrm>
          <a:prstGeom prst="rightArrowCallout">
            <a:avLst>
              <a:gd name="adj1" fmla="val 25000"/>
              <a:gd name="adj2" fmla="val 25000"/>
              <a:gd name="adj3" fmla="val 13571"/>
              <a:gd name="adj4" fmla="val 91403"/>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Similar to</a:t>
            </a:r>
            <a:r>
              <a:rPr lang="en-GB" sz="2000" dirty="0" smtClean="0">
                <a:latin typeface="David" pitchFamily="34" charset="-79"/>
                <a:cs typeface="David" pitchFamily="34" charset="-79"/>
              </a:rPr>
              <a:t> </a:t>
            </a:r>
            <a:r>
              <a:rPr lang="he-IL" sz="2000" dirty="0" smtClean="0">
                <a:latin typeface="David" pitchFamily="34" charset="-79"/>
                <a:cs typeface="David" pitchFamily="34" charset="-79"/>
              </a:rPr>
              <a:t>האזינו</a:t>
            </a:r>
            <a:r>
              <a:rPr lang="en-GB" sz="2000" dirty="0" smtClean="0">
                <a:latin typeface="David" pitchFamily="34" charset="-79"/>
                <a:cs typeface="David" pitchFamily="34" charset="-79"/>
              </a:rPr>
              <a:t>:</a:t>
            </a:r>
          </a:p>
          <a:p>
            <a:pPr algn="ctr" rtl="1"/>
            <a:r>
              <a:rPr lang="he-IL" sz="2000" b="1" dirty="0" smtClean="0">
                <a:latin typeface="David" pitchFamily="34" charset="-79"/>
                <a:cs typeface="David" pitchFamily="34" charset="-79"/>
              </a:rPr>
              <a:t>לב:א</a:t>
            </a:r>
            <a:r>
              <a:rPr lang="he-IL" sz="2000" dirty="0" smtClean="0">
                <a:latin typeface="David" pitchFamily="34" charset="-79"/>
                <a:cs typeface="David" pitchFamily="34" charset="-79"/>
              </a:rPr>
              <a:t> </a:t>
            </a:r>
            <a:r>
              <a:rPr lang="he-IL" sz="2000" dirty="0">
                <a:latin typeface="David" pitchFamily="34" charset="-79"/>
                <a:cs typeface="David" pitchFamily="34" charset="-79"/>
              </a:rPr>
              <a:t>הַאֲזִינוּ הַשָּׁמַיִם וַאֲדַבֵּרָה </a:t>
            </a:r>
            <a:r>
              <a:rPr lang="he-IL" sz="2000" dirty="0" smtClean="0">
                <a:latin typeface="David" pitchFamily="34" charset="-79"/>
                <a:cs typeface="David" pitchFamily="34" charset="-79"/>
              </a:rPr>
              <a:t>וְתִשְׁמַע </a:t>
            </a:r>
            <a:r>
              <a:rPr lang="he-IL" sz="2000" dirty="0">
                <a:latin typeface="David" pitchFamily="34" charset="-79"/>
                <a:cs typeface="David" pitchFamily="34" charset="-79"/>
              </a:rPr>
              <a:t>הָאָרֶץ אִמְרֵי-פִי</a:t>
            </a:r>
            <a:r>
              <a:rPr lang="he-IL" sz="2000" dirty="0" smtClean="0">
                <a:latin typeface="David" pitchFamily="34" charset="-79"/>
                <a:cs typeface="David" pitchFamily="34" charset="-79"/>
              </a:rPr>
              <a:t>.</a:t>
            </a:r>
          </a:p>
          <a:p>
            <a:pPr algn="ctr" rtl="1"/>
            <a:r>
              <a:rPr lang="en-GB" sz="2000" dirty="0" smtClean="0"/>
              <a:t>Reminds Am Yisrael that when things go wrong to blame themselves, not G-d.</a:t>
            </a:r>
            <a:r>
              <a:rPr lang="he-IL" sz="2000" dirty="0" smtClean="0"/>
              <a:t> </a:t>
            </a:r>
            <a:endParaRPr lang="he-IL" sz="2000" dirty="0"/>
          </a:p>
        </p:txBody>
      </p:sp>
      <p:sp>
        <p:nvSpPr>
          <p:cNvPr id="7" name="Right Arrow Callout 6"/>
          <p:cNvSpPr/>
          <p:nvPr/>
        </p:nvSpPr>
        <p:spPr>
          <a:xfrm>
            <a:off x="76198" y="2438400"/>
            <a:ext cx="3436258" cy="457200"/>
          </a:xfrm>
          <a:prstGeom prst="rightArrowCallout">
            <a:avLst>
              <a:gd name="adj1" fmla="val 25000"/>
              <a:gd name="adj2" fmla="val 25000"/>
              <a:gd name="adj3" fmla="val 25000"/>
              <a:gd name="adj4" fmla="val 91587"/>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Next generation</a:t>
            </a:r>
            <a:endParaRPr lang="he-IL" sz="2000" dirty="0"/>
          </a:p>
        </p:txBody>
      </p:sp>
      <p:sp>
        <p:nvSpPr>
          <p:cNvPr id="8" name="Right Arrow Callout 7"/>
          <p:cNvSpPr/>
          <p:nvPr/>
        </p:nvSpPr>
        <p:spPr>
          <a:xfrm>
            <a:off x="76198" y="2971800"/>
            <a:ext cx="3436258" cy="990600"/>
          </a:xfrm>
          <a:prstGeom prst="rightArrowCallout">
            <a:avLst>
              <a:gd name="adj1" fmla="val 25000"/>
              <a:gd name="adj2" fmla="val 25000"/>
              <a:gd name="adj3" fmla="val 25000"/>
              <a:gd name="adj4" fmla="val 91587"/>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We need to tell our children the stories and laws G-d gave us. </a:t>
            </a:r>
            <a:endParaRPr lang="he-IL" sz="2000" dirty="0"/>
          </a:p>
        </p:txBody>
      </p:sp>
      <p:sp>
        <p:nvSpPr>
          <p:cNvPr id="9" name="Right Arrow Callout 8"/>
          <p:cNvSpPr/>
          <p:nvPr/>
        </p:nvSpPr>
        <p:spPr>
          <a:xfrm>
            <a:off x="76198" y="4038600"/>
            <a:ext cx="3505202" cy="990600"/>
          </a:xfrm>
          <a:prstGeom prst="rightArrowCallout">
            <a:avLst>
              <a:gd name="adj1" fmla="val 25000"/>
              <a:gd name="adj2" fmla="val 25000"/>
              <a:gd name="adj3" fmla="val 25000"/>
              <a:gd name="adj4" fmla="val 88579"/>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Each generation will tell the next. They will be inspired to pass on the tradition.</a:t>
            </a:r>
            <a:endParaRPr lang="he-IL" sz="2000" dirty="0"/>
          </a:p>
        </p:txBody>
      </p:sp>
      <p:sp>
        <p:nvSpPr>
          <p:cNvPr id="10" name="Right Arrow Callout 9"/>
          <p:cNvSpPr/>
          <p:nvPr/>
        </p:nvSpPr>
        <p:spPr>
          <a:xfrm>
            <a:off x="76198" y="5105400"/>
            <a:ext cx="3505202" cy="1295400"/>
          </a:xfrm>
          <a:prstGeom prst="rightArrowCallout">
            <a:avLst>
              <a:gd name="adj1" fmla="val 25000"/>
              <a:gd name="adj2" fmla="val 25000"/>
              <a:gd name="adj3" fmla="val 17157"/>
              <a:gd name="adj4" fmla="val 90650"/>
            </a:avLst>
          </a:prstGeom>
        </p:spPr>
        <p:style>
          <a:lnRef idx="0">
            <a:schemeClr val="dk1"/>
          </a:lnRef>
          <a:fillRef idx="3">
            <a:schemeClr val="dk1"/>
          </a:fillRef>
          <a:effectRef idx="3">
            <a:schemeClr val="dk1"/>
          </a:effectRef>
          <a:fontRef idx="minor">
            <a:schemeClr val="lt1"/>
          </a:fontRef>
        </p:style>
        <p:txBody>
          <a:bodyPr rtlCol="1" anchor="ctr"/>
          <a:lstStyle/>
          <a:p>
            <a:pPr algn="ctr"/>
            <a:r>
              <a:rPr lang="en-GB" sz="2000" dirty="0" smtClean="0"/>
              <a:t>The bad stories are to teach us not to be like previous generations.  We should learn from their mistakes.</a:t>
            </a:r>
            <a:endParaRPr lang="he-IL" sz="2000" dirty="0"/>
          </a:p>
        </p:txBody>
      </p:sp>
    </p:spTree>
    <p:extLst>
      <p:ext uri="{BB962C8B-B14F-4D97-AF65-F5344CB8AC3E}">
        <p14:creationId xmlns:p14="http://schemas.microsoft.com/office/powerpoint/2010/main" val="90492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0-#ppt_w/2"/>
                                          </p:val>
                                        </p:tav>
                                        <p:tav tm="100000">
                                          <p:val>
                                            <p:strVal val="#ppt_x"/>
                                          </p:val>
                                        </p:tav>
                                      </p:tavLst>
                                    </p:anim>
                                    <p:anim calcmode="lin" valueType="num">
                                      <p:cBhvr additive="base">
                                        <p:cTn id="27"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right)">
                                      <p:cBhvr>
                                        <p:cTn id="32" dur="5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wipe(right)">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wipe(right)">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additive="base">
                                        <p:cTn id="47" dur="500" fill="hold"/>
                                        <p:tgtEl>
                                          <p:spTgt spid="7"/>
                                        </p:tgtEl>
                                        <p:attrNameLst>
                                          <p:attrName>ppt_x</p:attrName>
                                        </p:attrNameLst>
                                      </p:cBhvr>
                                      <p:tavLst>
                                        <p:tav tm="0">
                                          <p:val>
                                            <p:strVal val="0-#ppt_w/2"/>
                                          </p:val>
                                        </p:tav>
                                        <p:tav tm="100000">
                                          <p:val>
                                            <p:strVal val="#ppt_x"/>
                                          </p:val>
                                        </p:tav>
                                      </p:tavLst>
                                    </p:anim>
                                    <p:anim calcmode="lin" valueType="num">
                                      <p:cBhvr additive="base">
                                        <p:cTn id="4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wipe(right)">
                                      <p:cBhvr>
                                        <p:cTn id="53" dur="500"/>
                                        <p:tgtEl>
                                          <p:spTgt spid="3">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 calcmode="lin" valueType="num">
                                      <p:cBhvr additive="base">
                                        <p:cTn id="58" dur="500" fill="hold"/>
                                        <p:tgtEl>
                                          <p:spTgt spid="8"/>
                                        </p:tgtEl>
                                        <p:attrNameLst>
                                          <p:attrName>ppt_x</p:attrName>
                                        </p:attrNameLst>
                                      </p:cBhvr>
                                      <p:tavLst>
                                        <p:tav tm="0">
                                          <p:val>
                                            <p:strVal val="0-#ppt_w/2"/>
                                          </p:val>
                                        </p:tav>
                                        <p:tav tm="100000">
                                          <p:val>
                                            <p:strVal val="#ppt_x"/>
                                          </p:val>
                                        </p:tav>
                                      </p:tavLst>
                                    </p:anim>
                                    <p:anim calcmode="lin" valueType="num">
                                      <p:cBhvr additive="base">
                                        <p:cTn id="59"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grpId="0" nodeType="clickEffect">
                                  <p:stCondLst>
                                    <p:cond delay="0"/>
                                  </p:stCondLst>
                                  <p:childTnLst>
                                    <p:set>
                                      <p:cBhvr>
                                        <p:cTn id="63" dur="1" fill="hold">
                                          <p:stCondLst>
                                            <p:cond delay="0"/>
                                          </p:stCondLst>
                                        </p:cTn>
                                        <p:tgtEl>
                                          <p:spTgt spid="3">
                                            <p:txEl>
                                              <p:pRg st="5" end="5"/>
                                            </p:txEl>
                                          </p:spTgt>
                                        </p:tgtEl>
                                        <p:attrNameLst>
                                          <p:attrName>style.visibility</p:attrName>
                                        </p:attrNameLst>
                                      </p:cBhvr>
                                      <p:to>
                                        <p:strVal val="visible"/>
                                      </p:to>
                                    </p:set>
                                    <p:animEffect transition="in" filter="wipe(right)">
                                      <p:cBhvr>
                                        <p:cTn id="64" dur="500"/>
                                        <p:tgtEl>
                                          <p:spTgt spid="3">
                                            <p:txEl>
                                              <p:pRg st="5" end="5"/>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2" fill="hold" grpId="0" nodeType="clickEffect">
                                  <p:stCondLst>
                                    <p:cond delay="0"/>
                                  </p:stCondLst>
                                  <p:childTnLst>
                                    <p:set>
                                      <p:cBhvr>
                                        <p:cTn id="68" dur="1" fill="hold">
                                          <p:stCondLst>
                                            <p:cond delay="0"/>
                                          </p:stCondLst>
                                        </p:cTn>
                                        <p:tgtEl>
                                          <p:spTgt spid="3">
                                            <p:txEl>
                                              <p:pRg st="6" end="6"/>
                                            </p:txEl>
                                          </p:spTgt>
                                        </p:tgtEl>
                                        <p:attrNameLst>
                                          <p:attrName>style.visibility</p:attrName>
                                        </p:attrNameLst>
                                      </p:cBhvr>
                                      <p:to>
                                        <p:strVal val="visible"/>
                                      </p:to>
                                    </p:set>
                                    <p:animEffect transition="in" filter="wipe(right)">
                                      <p:cBhvr>
                                        <p:cTn id="69" dur="500"/>
                                        <p:tgtEl>
                                          <p:spTgt spid="3">
                                            <p:txEl>
                                              <p:pRg st="6" end="6"/>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9"/>
                                        </p:tgtEl>
                                        <p:attrNameLst>
                                          <p:attrName>style.visibility</p:attrName>
                                        </p:attrNameLst>
                                      </p:cBhvr>
                                      <p:to>
                                        <p:strVal val="visible"/>
                                      </p:to>
                                    </p:set>
                                    <p:anim calcmode="lin" valueType="num">
                                      <p:cBhvr additive="base">
                                        <p:cTn id="74" dur="500" fill="hold"/>
                                        <p:tgtEl>
                                          <p:spTgt spid="9"/>
                                        </p:tgtEl>
                                        <p:attrNameLst>
                                          <p:attrName>ppt_x</p:attrName>
                                        </p:attrNameLst>
                                      </p:cBhvr>
                                      <p:tavLst>
                                        <p:tav tm="0">
                                          <p:val>
                                            <p:strVal val="0-#ppt_w/2"/>
                                          </p:val>
                                        </p:tav>
                                        <p:tav tm="100000">
                                          <p:val>
                                            <p:strVal val="#ppt_x"/>
                                          </p:val>
                                        </p:tav>
                                      </p:tavLst>
                                    </p:anim>
                                    <p:anim calcmode="lin" valueType="num">
                                      <p:cBhvr additive="base">
                                        <p:cTn id="75"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2" presetClass="entr" presetSubtype="2"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animEffect transition="in" filter="wipe(right)">
                                      <p:cBhvr>
                                        <p:cTn id="80" dur="500"/>
                                        <p:tgtEl>
                                          <p:spTgt spid="3">
                                            <p:txEl>
                                              <p:pRg st="7" end="7"/>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additive="base">
                                        <p:cTn id="85" dur="500" fill="hold"/>
                                        <p:tgtEl>
                                          <p:spTgt spid="10"/>
                                        </p:tgtEl>
                                        <p:attrNameLst>
                                          <p:attrName>ppt_x</p:attrName>
                                        </p:attrNameLst>
                                      </p:cBhvr>
                                      <p:tavLst>
                                        <p:tav tm="0">
                                          <p:val>
                                            <p:strVal val="0-#ppt_w/2"/>
                                          </p:val>
                                        </p:tav>
                                        <p:tav tm="100000">
                                          <p:val>
                                            <p:strVal val="#ppt_x"/>
                                          </p:val>
                                        </p:tav>
                                      </p:tavLst>
                                    </p:anim>
                                    <p:anim calcmode="lin" valueType="num">
                                      <p:cBhvr additive="base">
                                        <p:cTn id="8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2" presetClass="entr" presetSubtype="2" fill="hold" grpId="0" nodeType="clickEffect">
                                  <p:stCondLst>
                                    <p:cond delay="0"/>
                                  </p:stCondLst>
                                  <p:childTnLst>
                                    <p:set>
                                      <p:cBhvr>
                                        <p:cTn id="90" dur="1" fill="hold">
                                          <p:stCondLst>
                                            <p:cond delay="0"/>
                                          </p:stCondLst>
                                        </p:cTn>
                                        <p:tgtEl>
                                          <p:spTgt spid="3">
                                            <p:txEl>
                                              <p:pRg st="8" end="8"/>
                                            </p:txEl>
                                          </p:spTgt>
                                        </p:tgtEl>
                                        <p:attrNameLst>
                                          <p:attrName>style.visibility</p:attrName>
                                        </p:attrNameLst>
                                      </p:cBhvr>
                                      <p:to>
                                        <p:strVal val="visible"/>
                                      </p:to>
                                    </p:set>
                                    <p:animEffect transition="in" filter="wipe(right)">
                                      <p:cBhvr>
                                        <p:cTn id="91" dur="500"/>
                                        <p:tgtEl>
                                          <p:spTgt spid="3">
                                            <p:txEl>
                                              <p:pRg st="8" end="8"/>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2" fill="hold" grpId="0" nodeType="clickEffect">
                                  <p:stCondLst>
                                    <p:cond delay="0"/>
                                  </p:stCondLst>
                                  <p:childTnLst>
                                    <p:set>
                                      <p:cBhvr>
                                        <p:cTn id="95" dur="1" fill="hold">
                                          <p:stCondLst>
                                            <p:cond delay="0"/>
                                          </p:stCondLst>
                                        </p:cTn>
                                        <p:tgtEl>
                                          <p:spTgt spid="3">
                                            <p:txEl>
                                              <p:pRg st="9" end="9"/>
                                            </p:txEl>
                                          </p:spTgt>
                                        </p:tgtEl>
                                        <p:attrNameLst>
                                          <p:attrName>style.visibility</p:attrName>
                                        </p:attrNameLst>
                                      </p:cBhvr>
                                      <p:to>
                                        <p:strVal val="visible"/>
                                      </p:to>
                                    </p:set>
                                    <p:animEffect transition="in" filter="wipe(right)">
                                      <p:cBhvr>
                                        <p:cTn id="96" dur="500"/>
                                        <p:tgtEl>
                                          <p:spTgt spid="3">
                                            <p:txEl>
                                              <p:pRg st="9" end="9"/>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grpId="0" nodeType="clickEffect">
                                  <p:stCondLst>
                                    <p:cond delay="0"/>
                                  </p:stCondLst>
                                  <p:childTnLst>
                                    <p:set>
                                      <p:cBhvr>
                                        <p:cTn id="100" dur="1" fill="hold">
                                          <p:stCondLst>
                                            <p:cond delay="0"/>
                                          </p:stCondLst>
                                        </p:cTn>
                                        <p:tgtEl>
                                          <p:spTgt spid="3">
                                            <p:txEl>
                                              <p:pRg st="10" end="10"/>
                                            </p:txEl>
                                          </p:spTgt>
                                        </p:tgtEl>
                                        <p:attrNameLst>
                                          <p:attrName>style.visibility</p:attrName>
                                        </p:attrNameLst>
                                      </p:cBhvr>
                                      <p:to>
                                        <p:strVal val="visible"/>
                                      </p:to>
                                    </p:set>
                                    <p:animEffect transition="in" filter="wipe(right)">
                                      <p:cBhvr>
                                        <p:cTn id="10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848600" cy="4525963"/>
          </a:xfrm>
        </p:spPr>
        <p:txBody>
          <a:bodyPr>
            <a:noAutofit/>
          </a:bodyPr>
          <a:lstStyle/>
          <a:p>
            <a:pPr marL="0" indent="0" algn="r" rtl="1">
              <a:buNone/>
            </a:pPr>
            <a:r>
              <a:rPr lang="he-IL" sz="2000" b="1" dirty="0" smtClean="0">
                <a:cs typeface="David" pitchFamily="34" charset="-79"/>
              </a:rPr>
              <a:t>יב</a:t>
            </a:r>
            <a:r>
              <a:rPr lang="he-IL" sz="2000" dirty="0" smtClean="0">
                <a:cs typeface="David" pitchFamily="34" charset="-79"/>
              </a:rPr>
              <a:t> </a:t>
            </a:r>
            <a:r>
              <a:rPr lang="he-IL" sz="2000" b="1" dirty="0">
                <a:solidFill>
                  <a:schemeClr val="accent6"/>
                </a:solidFill>
                <a:cs typeface="David" pitchFamily="34" charset="-79"/>
              </a:rPr>
              <a:t>נֶגֶד אֲבוֹתָם עָשָׂה פֶלֶא בְּאֶרֶץ מִצְרַיִם שְׂדֵה-צֹעַן. </a:t>
            </a:r>
            <a:endParaRPr lang="en-US" sz="2000" b="1" dirty="0">
              <a:solidFill>
                <a:schemeClr val="accent6"/>
              </a:solidFill>
              <a:cs typeface="David" pitchFamily="34" charset="-79"/>
            </a:endParaRPr>
          </a:p>
          <a:p>
            <a:pPr marL="0" indent="0" algn="r" rtl="1">
              <a:buNone/>
            </a:pPr>
            <a:r>
              <a:rPr lang="he-IL" sz="2000" b="1" dirty="0" smtClean="0">
                <a:cs typeface="David" pitchFamily="34" charset="-79"/>
              </a:rPr>
              <a:t>יג</a:t>
            </a:r>
            <a:r>
              <a:rPr lang="he-IL" sz="2000" dirty="0" smtClean="0">
                <a:cs typeface="David" pitchFamily="34" charset="-79"/>
              </a:rPr>
              <a:t> </a:t>
            </a:r>
            <a:r>
              <a:rPr lang="he-IL" sz="2000" b="1" dirty="0">
                <a:solidFill>
                  <a:schemeClr val="accent5"/>
                </a:solidFill>
                <a:cs typeface="David" pitchFamily="34" charset="-79"/>
              </a:rPr>
              <a:t>בָּקַע יָם וַיַּעֲבִירֵם וַיַּצֶּב-מַיִם כְּמוֹ-נֵד. </a:t>
            </a:r>
            <a:endParaRPr lang="en-US" sz="2000" b="1" dirty="0">
              <a:solidFill>
                <a:schemeClr val="accent5"/>
              </a:solidFill>
              <a:cs typeface="David" pitchFamily="34" charset="-79"/>
            </a:endParaRPr>
          </a:p>
          <a:p>
            <a:pPr marL="0" indent="0" algn="r" rtl="1">
              <a:buNone/>
            </a:pPr>
            <a:r>
              <a:rPr lang="he-IL" sz="2000" b="1" dirty="0" smtClean="0">
                <a:cs typeface="David" pitchFamily="34" charset="-79"/>
              </a:rPr>
              <a:t>יד</a:t>
            </a:r>
            <a:r>
              <a:rPr lang="he-IL" sz="2000" dirty="0" smtClean="0">
                <a:cs typeface="David" pitchFamily="34" charset="-79"/>
              </a:rPr>
              <a:t> </a:t>
            </a:r>
            <a:r>
              <a:rPr lang="he-IL" sz="2000" b="1" dirty="0">
                <a:solidFill>
                  <a:schemeClr val="accent4"/>
                </a:solidFill>
                <a:cs typeface="David" pitchFamily="34" charset="-79"/>
              </a:rPr>
              <a:t>וַיַּנְחֵם בֶּעָנָן יוֹמָם וְכָל-הַלַּיְלָה בְּאוֹר אֵשׁ. </a:t>
            </a:r>
            <a:endParaRPr lang="en-US" sz="2000" b="1" dirty="0">
              <a:solidFill>
                <a:schemeClr val="accent4"/>
              </a:solidFill>
              <a:cs typeface="David" pitchFamily="34" charset="-79"/>
            </a:endParaRPr>
          </a:p>
          <a:p>
            <a:pPr marL="0" indent="0" algn="r" rtl="1">
              <a:buNone/>
            </a:pPr>
            <a:r>
              <a:rPr lang="he-IL" sz="2000" b="1" dirty="0">
                <a:cs typeface="David" pitchFamily="34" charset="-79"/>
              </a:rPr>
              <a:t>טו</a:t>
            </a:r>
            <a:r>
              <a:rPr lang="he-IL" sz="2000" dirty="0">
                <a:cs typeface="David" pitchFamily="34" charset="-79"/>
              </a:rPr>
              <a:t> </a:t>
            </a:r>
            <a:r>
              <a:rPr lang="he-IL" sz="2000" b="1" dirty="0">
                <a:solidFill>
                  <a:schemeClr val="accent4"/>
                </a:solidFill>
                <a:cs typeface="David" pitchFamily="34" charset="-79"/>
              </a:rPr>
              <a:t>יְבַקַּע צֻרִים בַּמִּדְבָּר וַיַּשְׁקְ כִּתְהֹמוֹת רַבָּה. </a:t>
            </a:r>
            <a:endParaRPr lang="en-US" sz="2000" b="1" dirty="0">
              <a:solidFill>
                <a:schemeClr val="accent4"/>
              </a:solidFill>
              <a:cs typeface="David" pitchFamily="34" charset="-79"/>
            </a:endParaRPr>
          </a:p>
          <a:p>
            <a:pPr marL="0" indent="0" algn="r" rtl="1">
              <a:buNone/>
            </a:pPr>
            <a:r>
              <a:rPr lang="he-IL" sz="2000" b="1" dirty="0">
                <a:cs typeface="David" pitchFamily="34" charset="-79"/>
              </a:rPr>
              <a:t>טז</a:t>
            </a:r>
            <a:r>
              <a:rPr lang="he-IL" sz="2000" dirty="0">
                <a:cs typeface="David" pitchFamily="34" charset="-79"/>
              </a:rPr>
              <a:t> </a:t>
            </a:r>
            <a:r>
              <a:rPr lang="he-IL" sz="2000" b="1" dirty="0">
                <a:solidFill>
                  <a:schemeClr val="accent4"/>
                </a:solidFill>
                <a:cs typeface="David" pitchFamily="34" charset="-79"/>
              </a:rPr>
              <a:t>וַיּוֹצִא נוֹזְלִים מִסָּלַע וַיּוֹרֶד כַּנְּהָרוֹת מָיִם. </a:t>
            </a:r>
            <a:endParaRPr lang="en-US" sz="2000" b="1" dirty="0">
              <a:solidFill>
                <a:schemeClr val="accent4"/>
              </a:solidFill>
              <a:cs typeface="David" pitchFamily="34" charset="-79"/>
            </a:endParaRPr>
          </a:p>
          <a:p>
            <a:pPr marL="0" indent="0" algn="r" rtl="1">
              <a:buNone/>
            </a:pPr>
            <a:r>
              <a:rPr lang="he-IL" sz="2000" b="1" dirty="0" smtClean="0">
                <a:cs typeface="David" pitchFamily="34" charset="-79"/>
              </a:rPr>
              <a:t>יז</a:t>
            </a:r>
            <a:r>
              <a:rPr lang="he-IL" sz="2000" dirty="0" smtClean="0">
                <a:cs typeface="David" pitchFamily="34" charset="-79"/>
              </a:rPr>
              <a:t> </a:t>
            </a:r>
            <a:r>
              <a:rPr lang="he-IL" sz="2000" b="1" dirty="0">
                <a:solidFill>
                  <a:schemeClr val="accent3"/>
                </a:solidFill>
                <a:cs typeface="David" pitchFamily="34" charset="-79"/>
              </a:rPr>
              <a:t>וַיּוֹסִיפוּ עוֹד לַחֲטֹא-לוֹ לַמְרוֹת עֶלְיוֹן בַּצִּיָּה. </a:t>
            </a:r>
            <a:endParaRPr lang="en-US" sz="2000" b="1" dirty="0">
              <a:solidFill>
                <a:schemeClr val="accent3"/>
              </a:solidFill>
              <a:cs typeface="David" pitchFamily="34" charset="-79"/>
            </a:endParaRPr>
          </a:p>
          <a:p>
            <a:pPr marL="0" indent="0" algn="r" rtl="1">
              <a:buNone/>
            </a:pPr>
            <a:r>
              <a:rPr lang="he-IL" sz="2000" b="1" dirty="0">
                <a:cs typeface="David" pitchFamily="34" charset="-79"/>
              </a:rPr>
              <a:t>יח</a:t>
            </a:r>
            <a:r>
              <a:rPr lang="he-IL" sz="2000" dirty="0">
                <a:cs typeface="David" pitchFamily="34" charset="-79"/>
              </a:rPr>
              <a:t> </a:t>
            </a:r>
            <a:r>
              <a:rPr lang="he-IL" sz="2000" b="1" dirty="0">
                <a:solidFill>
                  <a:schemeClr val="accent3"/>
                </a:solidFill>
                <a:cs typeface="David" pitchFamily="34" charset="-79"/>
              </a:rPr>
              <a:t>וַיְנַסּוּ-אֵל בִּלְבָבָם לִשְׁאָל-אֹכֶל לְנַפְשָׁם. </a:t>
            </a:r>
            <a:endParaRPr lang="en-US" sz="2000" b="1" dirty="0">
              <a:solidFill>
                <a:schemeClr val="accent3"/>
              </a:solidFill>
              <a:cs typeface="David" pitchFamily="34" charset="-79"/>
            </a:endParaRPr>
          </a:p>
          <a:p>
            <a:pPr marL="0" indent="0" algn="r" rtl="1">
              <a:buNone/>
            </a:pPr>
            <a:r>
              <a:rPr lang="he-IL" sz="2000" b="1" dirty="0">
                <a:cs typeface="David" pitchFamily="34" charset="-79"/>
              </a:rPr>
              <a:t>יט</a:t>
            </a:r>
            <a:r>
              <a:rPr lang="he-IL" sz="2000" dirty="0">
                <a:cs typeface="David" pitchFamily="34" charset="-79"/>
              </a:rPr>
              <a:t> </a:t>
            </a:r>
            <a:r>
              <a:rPr lang="he-IL" sz="2000" b="1" dirty="0">
                <a:solidFill>
                  <a:schemeClr val="accent3"/>
                </a:solidFill>
                <a:cs typeface="David" pitchFamily="34" charset="-79"/>
              </a:rPr>
              <a:t>וַיְדַבְּרוּ בֵּאלֹהִים אָמְרוּ הֲיוּכַל אֵל לַעֲרֹךְ שֻׁלְחָן בַּמִּדְבָּר. </a:t>
            </a:r>
            <a:endParaRPr lang="en-US" sz="2000" b="1" dirty="0">
              <a:solidFill>
                <a:schemeClr val="accent3"/>
              </a:solidFill>
              <a:cs typeface="David" pitchFamily="34" charset="-79"/>
            </a:endParaRPr>
          </a:p>
          <a:p>
            <a:pPr marL="0" indent="0" algn="r" rtl="1">
              <a:buNone/>
            </a:pPr>
            <a:r>
              <a:rPr lang="he-IL" sz="2000" b="1" dirty="0">
                <a:cs typeface="David" pitchFamily="34" charset="-79"/>
              </a:rPr>
              <a:t>כ</a:t>
            </a:r>
            <a:r>
              <a:rPr lang="he-IL" sz="2000" dirty="0">
                <a:cs typeface="David" pitchFamily="34" charset="-79"/>
              </a:rPr>
              <a:t> </a:t>
            </a:r>
            <a:r>
              <a:rPr lang="he-IL" sz="2000" b="1" dirty="0">
                <a:solidFill>
                  <a:schemeClr val="accent3"/>
                </a:solidFill>
                <a:cs typeface="David" pitchFamily="34" charset="-79"/>
              </a:rPr>
              <a:t>הֵן הִכָּה-צוּר וַיָּזוּבוּ מַיִם וּנְחָלִים יִשְׁטֹפוּ הֲגַם-לֶחֶם יוּכַל תֵּת אִם-יָכִין שְׁאֵר לְעַמּוֹ. </a:t>
            </a:r>
            <a:endParaRPr lang="en-US" sz="2000" b="1" dirty="0">
              <a:solidFill>
                <a:schemeClr val="accent3"/>
              </a:solidFill>
              <a:cs typeface="David" pitchFamily="34" charset="-79"/>
            </a:endParaRPr>
          </a:p>
          <a:p>
            <a:pPr marL="0" indent="0" algn="r" rtl="1">
              <a:buNone/>
            </a:pPr>
            <a:r>
              <a:rPr lang="he-IL" sz="2000" b="1" dirty="0">
                <a:cs typeface="David" pitchFamily="34" charset="-79"/>
              </a:rPr>
              <a:t>כא</a:t>
            </a:r>
            <a:r>
              <a:rPr lang="he-IL" sz="2000" dirty="0">
                <a:cs typeface="David" pitchFamily="34" charset="-79"/>
              </a:rPr>
              <a:t> </a:t>
            </a:r>
            <a:r>
              <a:rPr lang="he-IL" sz="2000" b="1" dirty="0">
                <a:solidFill>
                  <a:schemeClr val="accent3"/>
                </a:solidFill>
                <a:cs typeface="David" pitchFamily="34" charset="-79"/>
              </a:rPr>
              <a:t>לָכֵן שָׁמַע יְהוָה </a:t>
            </a:r>
            <a:r>
              <a:rPr lang="he-IL" sz="2000" b="1" dirty="0" smtClean="0">
                <a:solidFill>
                  <a:schemeClr val="accent3"/>
                </a:solidFill>
                <a:cs typeface="David" pitchFamily="34" charset="-79"/>
              </a:rPr>
              <a:t>וַיִּתְעַבָּר וְאֵשׁ </a:t>
            </a:r>
            <a:r>
              <a:rPr lang="he-IL" sz="2000" b="1" dirty="0">
                <a:solidFill>
                  <a:schemeClr val="accent3"/>
                </a:solidFill>
                <a:cs typeface="David" pitchFamily="34" charset="-79"/>
              </a:rPr>
              <a:t>נִשְּׂקָה בְיַעֲקֹב וְגַם-אַף עָלָה בְיִשְׂרָאֵל. </a:t>
            </a:r>
            <a:endParaRPr lang="en-US" sz="2000" b="1" dirty="0">
              <a:solidFill>
                <a:schemeClr val="accent3"/>
              </a:solidFill>
              <a:cs typeface="David" pitchFamily="34" charset="-79"/>
            </a:endParaRPr>
          </a:p>
          <a:p>
            <a:pPr marL="0" indent="0" algn="r" rtl="1">
              <a:buNone/>
            </a:pPr>
            <a:r>
              <a:rPr lang="he-IL" sz="2000" b="1" dirty="0">
                <a:cs typeface="David" pitchFamily="34" charset="-79"/>
              </a:rPr>
              <a:t>כב</a:t>
            </a:r>
            <a:r>
              <a:rPr lang="he-IL" sz="2000" dirty="0">
                <a:cs typeface="David" pitchFamily="34" charset="-79"/>
              </a:rPr>
              <a:t> </a:t>
            </a:r>
            <a:r>
              <a:rPr lang="he-IL" sz="2000" b="1" dirty="0">
                <a:solidFill>
                  <a:schemeClr val="accent3"/>
                </a:solidFill>
                <a:cs typeface="David" pitchFamily="34" charset="-79"/>
              </a:rPr>
              <a:t>כִּי לֹא הֶאֱמִינוּ בֵּאלֹהִים וְלֹא בָטְחוּ בִּישׁוּעָתוֹ. </a:t>
            </a:r>
            <a:endParaRPr lang="en-US" sz="2000" b="1" dirty="0">
              <a:solidFill>
                <a:schemeClr val="accent3"/>
              </a:solidFill>
              <a:cs typeface="David" pitchFamily="34" charset="-79"/>
            </a:endParaRPr>
          </a:p>
          <a:p>
            <a:pPr marL="0" indent="0" algn="r" rtl="1">
              <a:buNone/>
            </a:pPr>
            <a:r>
              <a:rPr lang="he-IL" sz="2000" b="1" dirty="0">
                <a:cs typeface="David" pitchFamily="34" charset="-79"/>
              </a:rPr>
              <a:t>כג</a:t>
            </a:r>
            <a:r>
              <a:rPr lang="he-IL" sz="2000" dirty="0">
                <a:cs typeface="David" pitchFamily="34" charset="-79"/>
              </a:rPr>
              <a:t> </a:t>
            </a:r>
            <a:r>
              <a:rPr lang="he-IL" sz="2000" b="1" dirty="0">
                <a:solidFill>
                  <a:schemeClr val="accent2"/>
                </a:solidFill>
                <a:cs typeface="David" pitchFamily="34" charset="-79"/>
              </a:rPr>
              <a:t>וַיְצַו שְׁחָקִים מִמָּעַל וְדַלְתֵי שָׁמַיִם פָּתָח. </a:t>
            </a:r>
            <a:endParaRPr lang="en-US" sz="2000" b="1" dirty="0">
              <a:solidFill>
                <a:schemeClr val="accent2"/>
              </a:solidFill>
              <a:cs typeface="David" pitchFamily="34" charset="-79"/>
            </a:endParaRPr>
          </a:p>
          <a:p>
            <a:pPr marL="0" indent="0" algn="r" rtl="1">
              <a:buNone/>
            </a:pPr>
            <a:r>
              <a:rPr lang="he-IL" sz="2000" b="1" dirty="0">
                <a:cs typeface="David" pitchFamily="34" charset="-79"/>
              </a:rPr>
              <a:t>כד</a:t>
            </a:r>
            <a:r>
              <a:rPr lang="he-IL" sz="2000" dirty="0">
                <a:cs typeface="David" pitchFamily="34" charset="-79"/>
              </a:rPr>
              <a:t> </a:t>
            </a:r>
            <a:r>
              <a:rPr lang="he-IL" sz="2000" b="1" dirty="0">
                <a:solidFill>
                  <a:schemeClr val="accent2"/>
                </a:solidFill>
                <a:cs typeface="David" pitchFamily="34" charset="-79"/>
              </a:rPr>
              <a:t>וַיַּמְטֵר עֲלֵיהֶם מָן לֶאֱכֹל וּדְגַן-שָׁמַיִם נָתַן לָמוֹ. </a:t>
            </a:r>
            <a:endParaRPr lang="en-US" sz="2000" b="1" dirty="0">
              <a:solidFill>
                <a:schemeClr val="accent2"/>
              </a:solidFill>
              <a:cs typeface="David" pitchFamily="34" charset="-79"/>
            </a:endParaRPr>
          </a:p>
          <a:p>
            <a:pPr marL="0" indent="0" algn="r" rtl="1">
              <a:buNone/>
            </a:pPr>
            <a:r>
              <a:rPr lang="he-IL" sz="2000" b="1" dirty="0">
                <a:cs typeface="David" pitchFamily="34" charset="-79"/>
              </a:rPr>
              <a:t>כה</a:t>
            </a:r>
            <a:r>
              <a:rPr lang="he-IL" sz="2000" dirty="0">
                <a:cs typeface="David" pitchFamily="34" charset="-79"/>
              </a:rPr>
              <a:t> </a:t>
            </a:r>
            <a:r>
              <a:rPr lang="he-IL" sz="2000" b="1" dirty="0">
                <a:solidFill>
                  <a:schemeClr val="accent2"/>
                </a:solidFill>
                <a:cs typeface="David" pitchFamily="34" charset="-79"/>
              </a:rPr>
              <a:t>לֶחֶם אַבִּירִים אָכַל אִישׁ צֵידָה שָׁלַח לָהֶם לָשֹׂבַע. </a:t>
            </a:r>
            <a:endParaRPr lang="en-US" sz="2000" b="1" dirty="0">
              <a:solidFill>
                <a:schemeClr val="accent2"/>
              </a:solidFill>
              <a:cs typeface="David" pitchFamily="34" charset="-79"/>
            </a:endParaRPr>
          </a:p>
          <a:p>
            <a:pPr marL="0" indent="0" algn="r" rtl="1">
              <a:buNone/>
            </a:pPr>
            <a:r>
              <a:rPr lang="he-IL" sz="2000" b="1" dirty="0">
                <a:cs typeface="David" pitchFamily="34" charset="-79"/>
              </a:rPr>
              <a:t>כו</a:t>
            </a:r>
            <a:r>
              <a:rPr lang="he-IL" sz="2000" dirty="0">
                <a:cs typeface="David" pitchFamily="34" charset="-79"/>
              </a:rPr>
              <a:t> </a:t>
            </a:r>
            <a:r>
              <a:rPr lang="he-IL" sz="2000" b="1" dirty="0">
                <a:solidFill>
                  <a:schemeClr val="accent2"/>
                </a:solidFill>
                <a:cs typeface="David" pitchFamily="34" charset="-79"/>
              </a:rPr>
              <a:t>יַסַּע קָדִים בַּשָּׁמָיִם וַיְנַהֵג בְּעֻזּוֹ תֵימָן. </a:t>
            </a:r>
            <a:endParaRPr lang="en-US" sz="2000" b="1" dirty="0">
              <a:solidFill>
                <a:schemeClr val="accent2"/>
              </a:solidFill>
              <a:cs typeface="David" pitchFamily="34" charset="-79"/>
            </a:endParaRPr>
          </a:p>
          <a:p>
            <a:pPr marL="0" indent="0" algn="r" rtl="1">
              <a:buNone/>
            </a:pPr>
            <a:r>
              <a:rPr lang="he-IL" sz="2000" b="1" dirty="0">
                <a:cs typeface="David" pitchFamily="34" charset="-79"/>
              </a:rPr>
              <a:t>כז</a:t>
            </a:r>
            <a:r>
              <a:rPr lang="he-IL" sz="2000" dirty="0">
                <a:cs typeface="David" pitchFamily="34" charset="-79"/>
              </a:rPr>
              <a:t> </a:t>
            </a:r>
            <a:r>
              <a:rPr lang="he-IL" sz="2000" b="1" dirty="0">
                <a:solidFill>
                  <a:schemeClr val="accent2"/>
                </a:solidFill>
                <a:cs typeface="David" pitchFamily="34" charset="-79"/>
              </a:rPr>
              <a:t>וַיַּמְטֵר עֲלֵיהֶם כֶּעָפָר שְׁאֵר וּכְחוֹל יַמִּים עוֹף כָּנָף. </a:t>
            </a:r>
            <a:endParaRPr lang="en-US" sz="2000" b="1" dirty="0">
              <a:solidFill>
                <a:schemeClr val="accent2"/>
              </a:solidFill>
              <a:cs typeface="David" pitchFamily="34" charset="-79"/>
            </a:endParaRPr>
          </a:p>
          <a:p>
            <a:pPr marL="0" indent="0" algn="r" rtl="1">
              <a:buNone/>
            </a:pPr>
            <a:r>
              <a:rPr lang="he-IL" sz="2000" b="1" dirty="0">
                <a:cs typeface="David" pitchFamily="34" charset="-79"/>
              </a:rPr>
              <a:t>כח</a:t>
            </a:r>
            <a:r>
              <a:rPr lang="he-IL" sz="2000" dirty="0">
                <a:cs typeface="David" pitchFamily="34" charset="-79"/>
              </a:rPr>
              <a:t> </a:t>
            </a:r>
            <a:r>
              <a:rPr lang="he-IL" sz="2000" b="1" dirty="0">
                <a:solidFill>
                  <a:schemeClr val="accent2"/>
                </a:solidFill>
                <a:cs typeface="David" pitchFamily="34" charset="-79"/>
              </a:rPr>
              <a:t>וַיַּפֵּל בְּקֶרֶב מַחֲנֵהוּ סָבִיב לְמִשְׁכְּנֹתָיו. </a:t>
            </a:r>
            <a:endParaRPr lang="en-US" sz="2000" b="1" dirty="0">
              <a:solidFill>
                <a:schemeClr val="accent2"/>
              </a:solidFill>
              <a:cs typeface="David" pitchFamily="34" charset="-79"/>
            </a:endParaRPr>
          </a:p>
          <a:p>
            <a:pPr marL="0" indent="0" algn="r" rtl="1">
              <a:buNone/>
            </a:pPr>
            <a:r>
              <a:rPr lang="he-IL" sz="2000" b="1" dirty="0">
                <a:cs typeface="David" pitchFamily="34" charset="-79"/>
              </a:rPr>
              <a:t>כט</a:t>
            </a:r>
            <a:r>
              <a:rPr lang="he-IL" sz="2000" b="1" dirty="0">
                <a:solidFill>
                  <a:schemeClr val="accent2"/>
                </a:solidFill>
                <a:cs typeface="David" pitchFamily="34" charset="-79"/>
              </a:rPr>
              <a:t> וַיֹּאכְלוּ וַיִּשְׂבְּעוּ מְאֹד וְתַאֲוָתָם יָבִא לָהֶם. </a:t>
            </a:r>
            <a:endParaRPr lang="en-US" sz="2000" b="1" dirty="0">
              <a:solidFill>
                <a:schemeClr val="accent2"/>
              </a:solidFill>
              <a:cs typeface="David" pitchFamily="34" charset="-79"/>
            </a:endParaRPr>
          </a:p>
          <a:p>
            <a:pPr marL="0" indent="0" algn="r" rtl="1">
              <a:buNone/>
            </a:pPr>
            <a:endParaRPr lang="he-IL" sz="2000" dirty="0">
              <a:cs typeface="David" pitchFamily="34" charset="-79"/>
            </a:endParaRPr>
          </a:p>
        </p:txBody>
      </p:sp>
      <p:sp>
        <p:nvSpPr>
          <p:cNvPr id="4" name="Right Arrow Callout 3"/>
          <p:cNvSpPr/>
          <p:nvPr/>
        </p:nvSpPr>
        <p:spPr>
          <a:xfrm>
            <a:off x="76198" y="57150"/>
            <a:ext cx="4191002" cy="504825"/>
          </a:xfrm>
          <a:prstGeom prst="rightArrowCallout">
            <a:avLst>
              <a:gd name="adj1" fmla="val 25000"/>
              <a:gd name="adj2" fmla="val 25000"/>
              <a:gd name="adj3" fmla="val 25000"/>
              <a:gd name="adj4" fmla="val 89898"/>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G-d did miracles for us in Egypt.</a:t>
            </a:r>
            <a:endParaRPr lang="he-IL" sz="2000" dirty="0"/>
          </a:p>
        </p:txBody>
      </p:sp>
      <p:sp>
        <p:nvSpPr>
          <p:cNvPr id="5" name="Right Arrow Callout 4"/>
          <p:cNvSpPr/>
          <p:nvPr/>
        </p:nvSpPr>
        <p:spPr>
          <a:xfrm>
            <a:off x="76198" y="685800"/>
            <a:ext cx="4191002" cy="377995"/>
          </a:xfrm>
          <a:prstGeom prst="rightArrowCallout">
            <a:avLst>
              <a:gd name="adj1" fmla="val 25000"/>
              <a:gd name="adj2" fmla="val 25000"/>
              <a:gd name="adj3" fmla="val 25000"/>
              <a:gd name="adj4" fmla="val 90605"/>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he-IL" sz="2000" dirty="0" smtClean="0">
                <a:latin typeface="David" pitchFamily="34" charset="-79"/>
                <a:cs typeface="David" pitchFamily="34" charset="-79"/>
              </a:rPr>
              <a:t>קריעת ים סוף</a:t>
            </a:r>
            <a:endParaRPr lang="he-IL" sz="2000" dirty="0">
              <a:latin typeface="David" pitchFamily="34" charset="-79"/>
              <a:cs typeface="David" pitchFamily="34" charset="-79"/>
            </a:endParaRPr>
          </a:p>
        </p:txBody>
      </p:sp>
      <p:sp>
        <p:nvSpPr>
          <p:cNvPr id="6" name="Right Arrow Callout 5"/>
          <p:cNvSpPr/>
          <p:nvPr/>
        </p:nvSpPr>
        <p:spPr>
          <a:xfrm>
            <a:off x="76198" y="1386114"/>
            <a:ext cx="4191002" cy="533400"/>
          </a:xfrm>
          <a:prstGeom prst="rightArrowCallout">
            <a:avLst>
              <a:gd name="adj1" fmla="val 25000"/>
              <a:gd name="adj2" fmla="val 25000"/>
              <a:gd name="adj3" fmla="val 13571"/>
              <a:gd name="adj4" fmla="val 91403"/>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Events in Jewish history</a:t>
            </a:r>
          </a:p>
        </p:txBody>
      </p:sp>
      <p:sp>
        <p:nvSpPr>
          <p:cNvPr id="7" name="Right Arrow Callout 6"/>
          <p:cNvSpPr/>
          <p:nvPr/>
        </p:nvSpPr>
        <p:spPr>
          <a:xfrm>
            <a:off x="76198" y="2057400"/>
            <a:ext cx="3581402" cy="990600"/>
          </a:xfrm>
          <a:prstGeom prst="rightArrowCallout">
            <a:avLst>
              <a:gd name="adj1" fmla="val 25000"/>
              <a:gd name="adj2" fmla="val 25000"/>
              <a:gd name="adj3" fmla="val 7858"/>
              <a:gd name="adj4" fmla="val 91587"/>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The people complained and didn’t trust in G-d.</a:t>
            </a:r>
            <a:endParaRPr lang="he-IL" sz="2000" dirty="0"/>
          </a:p>
        </p:txBody>
      </p:sp>
      <p:sp>
        <p:nvSpPr>
          <p:cNvPr id="8" name="Right Arrow Callout 7"/>
          <p:cNvSpPr/>
          <p:nvPr/>
        </p:nvSpPr>
        <p:spPr>
          <a:xfrm>
            <a:off x="76198" y="5029200"/>
            <a:ext cx="4191002" cy="838200"/>
          </a:xfrm>
          <a:prstGeom prst="rightArrowCallout">
            <a:avLst>
              <a:gd name="adj1" fmla="val 25000"/>
              <a:gd name="adj2" fmla="val 25000"/>
              <a:gd name="adj3" fmla="val 25000"/>
              <a:gd name="adj4" fmla="val 91587"/>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G-d saved them anyway and gave them food.</a:t>
            </a:r>
            <a:endParaRPr lang="he-IL" sz="2000" dirty="0"/>
          </a:p>
        </p:txBody>
      </p:sp>
    </p:spTree>
    <p:extLst>
      <p:ext uri="{BB962C8B-B14F-4D97-AF65-F5344CB8AC3E}">
        <p14:creationId xmlns:p14="http://schemas.microsoft.com/office/powerpoint/2010/main" val="274751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right)">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wipe(right)">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additive="base">
                                        <p:cTn id="44" dur="500" fill="hold"/>
                                        <p:tgtEl>
                                          <p:spTgt spid="6"/>
                                        </p:tgtEl>
                                        <p:attrNameLst>
                                          <p:attrName>ppt_x</p:attrName>
                                        </p:attrNameLst>
                                      </p:cBhvr>
                                      <p:tavLst>
                                        <p:tav tm="0">
                                          <p:val>
                                            <p:strVal val="0-#ppt_w/2"/>
                                          </p:val>
                                        </p:tav>
                                        <p:tav tm="100000">
                                          <p:val>
                                            <p:strVal val="#ppt_x"/>
                                          </p:val>
                                        </p:tav>
                                      </p:tavLst>
                                    </p:anim>
                                    <p:anim calcmode="lin" valueType="num">
                                      <p:cBhvr additive="base">
                                        <p:cTn id="4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wipe(right)">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wipe(right)">
                                      <p:cBhvr>
                                        <p:cTn id="55" dur="500"/>
                                        <p:tgtEl>
                                          <p:spTgt spid="3">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wipe(right)">
                                      <p:cBhvr>
                                        <p:cTn id="60" dur="500"/>
                                        <p:tgtEl>
                                          <p:spTgt spid="3">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2" fill="hold" grpId="0"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Effect transition="in" filter="wipe(right)">
                                      <p:cBhvr>
                                        <p:cTn id="65" dur="500"/>
                                        <p:tgtEl>
                                          <p:spTgt spid="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wipe(right)">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2"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Effect transition="in" filter="wipe(right)">
                                      <p:cBhvr>
                                        <p:cTn id="75" dur="500"/>
                                        <p:tgtEl>
                                          <p:spTgt spid="3">
                                            <p:txEl>
                                              <p:pRg st="10" end="10"/>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2" presetClass="entr" presetSubtype="8" fill="hold" grpId="0" nodeType="clickEffect">
                                  <p:stCondLst>
                                    <p:cond delay="0"/>
                                  </p:stCondLst>
                                  <p:childTnLst>
                                    <p:set>
                                      <p:cBhvr>
                                        <p:cTn id="79" dur="1" fill="hold">
                                          <p:stCondLst>
                                            <p:cond delay="0"/>
                                          </p:stCondLst>
                                        </p:cTn>
                                        <p:tgtEl>
                                          <p:spTgt spid="7"/>
                                        </p:tgtEl>
                                        <p:attrNameLst>
                                          <p:attrName>style.visibility</p:attrName>
                                        </p:attrNameLst>
                                      </p:cBhvr>
                                      <p:to>
                                        <p:strVal val="visible"/>
                                      </p:to>
                                    </p:set>
                                    <p:anim calcmode="lin" valueType="num">
                                      <p:cBhvr additive="base">
                                        <p:cTn id="80" dur="500" fill="hold"/>
                                        <p:tgtEl>
                                          <p:spTgt spid="7"/>
                                        </p:tgtEl>
                                        <p:attrNameLst>
                                          <p:attrName>ppt_x</p:attrName>
                                        </p:attrNameLst>
                                      </p:cBhvr>
                                      <p:tavLst>
                                        <p:tav tm="0">
                                          <p:val>
                                            <p:strVal val="0-#ppt_w/2"/>
                                          </p:val>
                                        </p:tav>
                                        <p:tav tm="100000">
                                          <p:val>
                                            <p:strVal val="#ppt_x"/>
                                          </p:val>
                                        </p:tav>
                                      </p:tavLst>
                                    </p:anim>
                                    <p:anim calcmode="lin" valueType="num">
                                      <p:cBhvr additive="base">
                                        <p:cTn id="8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2" presetClass="entr" presetSubtype="2" fill="hold" grpId="0" nodeType="clickEffect">
                                  <p:stCondLst>
                                    <p:cond delay="0"/>
                                  </p:stCondLst>
                                  <p:childTnLst>
                                    <p:set>
                                      <p:cBhvr>
                                        <p:cTn id="85" dur="1" fill="hold">
                                          <p:stCondLst>
                                            <p:cond delay="0"/>
                                          </p:stCondLst>
                                        </p:cTn>
                                        <p:tgtEl>
                                          <p:spTgt spid="3">
                                            <p:txEl>
                                              <p:pRg st="11" end="11"/>
                                            </p:txEl>
                                          </p:spTgt>
                                        </p:tgtEl>
                                        <p:attrNameLst>
                                          <p:attrName>style.visibility</p:attrName>
                                        </p:attrNameLst>
                                      </p:cBhvr>
                                      <p:to>
                                        <p:strVal val="visible"/>
                                      </p:to>
                                    </p:set>
                                    <p:animEffect transition="in" filter="wipe(right)">
                                      <p:cBhvr>
                                        <p:cTn id="86" dur="500"/>
                                        <p:tgtEl>
                                          <p:spTgt spid="3">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2"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wipe(right)">
                                      <p:cBhvr>
                                        <p:cTn id="91" dur="500"/>
                                        <p:tgtEl>
                                          <p:spTgt spid="3">
                                            <p:txEl>
                                              <p:pRg st="12" end="1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2" fill="hold" grpId="0" nodeType="clickEffect">
                                  <p:stCondLst>
                                    <p:cond delay="0"/>
                                  </p:stCondLst>
                                  <p:childTnLst>
                                    <p:set>
                                      <p:cBhvr>
                                        <p:cTn id="95" dur="1" fill="hold">
                                          <p:stCondLst>
                                            <p:cond delay="0"/>
                                          </p:stCondLst>
                                        </p:cTn>
                                        <p:tgtEl>
                                          <p:spTgt spid="3">
                                            <p:txEl>
                                              <p:pRg st="13" end="13"/>
                                            </p:txEl>
                                          </p:spTgt>
                                        </p:tgtEl>
                                        <p:attrNameLst>
                                          <p:attrName>style.visibility</p:attrName>
                                        </p:attrNameLst>
                                      </p:cBhvr>
                                      <p:to>
                                        <p:strVal val="visible"/>
                                      </p:to>
                                    </p:set>
                                    <p:animEffect transition="in" filter="wipe(right)">
                                      <p:cBhvr>
                                        <p:cTn id="96" dur="500"/>
                                        <p:tgtEl>
                                          <p:spTgt spid="3">
                                            <p:txEl>
                                              <p:pRg st="13" end="13"/>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grpId="0" nodeType="clickEffect">
                                  <p:stCondLst>
                                    <p:cond delay="0"/>
                                  </p:stCondLst>
                                  <p:childTnLst>
                                    <p:set>
                                      <p:cBhvr>
                                        <p:cTn id="100" dur="1" fill="hold">
                                          <p:stCondLst>
                                            <p:cond delay="0"/>
                                          </p:stCondLst>
                                        </p:cTn>
                                        <p:tgtEl>
                                          <p:spTgt spid="3">
                                            <p:txEl>
                                              <p:pRg st="14" end="14"/>
                                            </p:txEl>
                                          </p:spTgt>
                                        </p:tgtEl>
                                        <p:attrNameLst>
                                          <p:attrName>style.visibility</p:attrName>
                                        </p:attrNameLst>
                                      </p:cBhvr>
                                      <p:to>
                                        <p:strVal val="visible"/>
                                      </p:to>
                                    </p:set>
                                    <p:animEffect transition="in" filter="wipe(right)">
                                      <p:cBhvr>
                                        <p:cTn id="101" dur="500"/>
                                        <p:tgtEl>
                                          <p:spTgt spid="3">
                                            <p:txEl>
                                              <p:pRg st="14" end="14"/>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2" fill="hold" grpId="0" nodeType="clickEffect">
                                  <p:stCondLst>
                                    <p:cond delay="0"/>
                                  </p:stCondLst>
                                  <p:childTnLst>
                                    <p:set>
                                      <p:cBhvr>
                                        <p:cTn id="105" dur="1" fill="hold">
                                          <p:stCondLst>
                                            <p:cond delay="0"/>
                                          </p:stCondLst>
                                        </p:cTn>
                                        <p:tgtEl>
                                          <p:spTgt spid="3">
                                            <p:txEl>
                                              <p:pRg st="15" end="15"/>
                                            </p:txEl>
                                          </p:spTgt>
                                        </p:tgtEl>
                                        <p:attrNameLst>
                                          <p:attrName>style.visibility</p:attrName>
                                        </p:attrNameLst>
                                      </p:cBhvr>
                                      <p:to>
                                        <p:strVal val="visible"/>
                                      </p:to>
                                    </p:set>
                                    <p:animEffect transition="in" filter="wipe(right)">
                                      <p:cBhvr>
                                        <p:cTn id="106" dur="500"/>
                                        <p:tgtEl>
                                          <p:spTgt spid="3">
                                            <p:txEl>
                                              <p:pRg st="15" end="15"/>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2" fill="hold" grpId="0" nodeType="clickEffect">
                                  <p:stCondLst>
                                    <p:cond delay="0"/>
                                  </p:stCondLst>
                                  <p:childTnLst>
                                    <p:set>
                                      <p:cBhvr>
                                        <p:cTn id="110" dur="1" fill="hold">
                                          <p:stCondLst>
                                            <p:cond delay="0"/>
                                          </p:stCondLst>
                                        </p:cTn>
                                        <p:tgtEl>
                                          <p:spTgt spid="3">
                                            <p:txEl>
                                              <p:pRg st="16" end="16"/>
                                            </p:txEl>
                                          </p:spTgt>
                                        </p:tgtEl>
                                        <p:attrNameLst>
                                          <p:attrName>style.visibility</p:attrName>
                                        </p:attrNameLst>
                                      </p:cBhvr>
                                      <p:to>
                                        <p:strVal val="visible"/>
                                      </p:to>
                                    </p:set>
                                    <p:animEffect transition="in" filter="wipe(right)">
                                      <p:cBhvr>
                                        <p:cTn id="111" dur="500"/>
                                        <p:tgtEl>
                                          <p:spTgt spid="3">
                                            <p:txEl>
                                              <p:pRg st="16" end="16"/>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2" fill="hold" grpId="0" nodeType="clickEffect">
                                  <p:stCondLst>
                                    <p:cond delay="0"/>
                                  </p:stCondLst>
                                  <p:childTnLst>
                                    <p:set>
                                      <p:cBhvr>
                                        <p:cTn id="115" dur="1" fill="hold">
                                          <p:stCondLst>
                                            <p:cond delay="0"/>
                                          </p:stCondLst>
                                        </p:cTn>
                                        <p:tgtEl>
                                          <p:spTgt spid="3">
                                            <p:txEl>
                                              <p:pRg st="17" end="17"/>
                                            </p:txEl>
                                          </p:spTgt>
                                        </p:tgtEl>
                                        <p:attrNameLst>
                                          <p:attrName>style.visibility</p:attrName>
                                        </p:attrNameLst>
                                      </p:cBhvr>
                                      <p:to>
                                        <p:strVal val="visible"/>
                                      </p:to>
                                    </p:set>
                                    <p:animEffect transition="in" filter="wipe(right)">
                                      <p:cBhvr>
                                        <p:cTn id="116" dur="500"/>
                                        <p:tgtEl>
                                          <p:spTgt spid="3">
                                            <p:txEl>
                                              <p:pRg st="17" end="17"/>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8"/>
                                        </p:tgtEl>
                                        <p:attrNameLst>
                                          <p:attrName>style.visibility</p:attrName>
                                        </p:attrNameLst>
                                      </p:cBhvr>
                                      <p:to>
                                        <p:strVal val="visible"/>
                                      </p:to>
                                    </p:set>
                                    <p:anim calcmode="lin" valueType="num">
                                      <p:cBhvr additive="base">
                                        <p:cTn id="121" dur="500" fill="hold"/>
                                        <p:tgtEl>
                                          <p:spTgt spid="8"/>
                                        </p:tgtEl>
                                        <p:attrNameLst>
                                          <p:attrName>ppt_x</p:attrName>
                                        </p:attrNameLst>
                                      </p:cBhvr>
                                      <p:tavLst>
                                        <p:tav tm="0">
                                          <p:val>
                                            <p:strVal val="0-#ppt_w/2"/>
                                          </p:val>
                                        </p:tav>
                                        <p:tav tm="100000">
                                          <p:val>
                                            <p:strVal val="#ppt_x"/>
                                          </p:val>
                                        </p:tav>
                                      </p:tavLst>
                                    </p:anim>
                                    <p:anim calcmode="lin" valueType="num">
                                      <p:cBhvr additive="base">
                                        <p:cTn id="12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animBg="1"/>
      <p:bldP spid="5" grpId="0" uiExpand="1" animBg="1"/>
      <p:bldP spid="6" grpId="0" uiExpand="1"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42" y="76200"/>
            <a:ext cx="8948057" cy="4525963"/>
          </a:xfrm>
        </p:spPr>
        <p:txBody>
          <a:bodyPr>
            <a:noAutofit/>
          </a:bodyPr>
          <a:lstStyle/>
          <a:p>
            <a:pPr marL="0" indent="0" algn="r" rtl="1">
              <a:buNone/>
            </a:pPr>
            <a:r>
              <a:rPr lang="he-IL" sz="2300" b="1" dirty="0" smtClean="0">
                <a:cs typeface="David" pitchFamily="34" charset="-79"/>
              </a:rPr>
              <a:t>ל</a:t>
            </a:r>
            <a:r>
              <a:rPr lang="he-IL" sz="2300" dirty="0" smtClean="0">
                <a:cs typeface="David" pitchFamily="34" charset="-79"/>
              </a:rPr>
              <a:t> </a:t>
            </a:r>
            <a:r>
              <a:rPr lang="he-IL" sz="2300" dirty="0">
                <a:cs typeface="David" pitchFamily="34" charset="-79"/>
              </a:rPr>
              <a:t>לֹא-זָרוּ מִתַּאֲוָתָם עוֹד אָכְלָם בְּפִיהֶם. </a:t>
            </a:r>
            <a:endParaRPr lang="en-US" sz="2300" dirty="0">
              <a:cs typeface="David" pitchFamily="34" charset="-79"/>
            </a:endParaRPr>
          </a:p>
          <a:p>
            <a:pPr marL="0" indent="0" algn="r" rtl="1">
              <a:buNone/>
            </a:pPr>
            <a:r>
              <a:rPr lang="he-IL" sz="2300" b="1" dirty="0">
                <a:cs typeface="David" pitchFamily="34" charset="-79"/>
              </a:rPr>
              <a:t>לא</a:t>
            </a:r>
            <a:r>
              <a:rPr lang="he-IL" sz="2300" dirty="0">
                <a:cs typeface="David" pitchFamily="34" charset="-79"/>
              </a:rPr>
              <a:t> וְאַף אֱלֹהִים עָלָה בָהֶם וַיַּהֲרֹג בְּמִשְׁמַנֵּיהֶם וּבַחוּרֵי יִשְׂרָאֵל הִכְרִיעַ. </a:t>
            </a:r>
            <a:endParaRPr lang="en-US" sz="2300" dirty="0">
              <a:cs typeface="David" pitchFamily="34" charset="-79"/>
            </a:endParaRPr>
          </a:p>
          <a:p>
            <a:pPr marL="0" indent="0" algn="r" rtl="1">
              <a:buNone/>
            </a:pPr>
            <a:r>
              <a:rPr lang="he-IL" sz="2300" b="1" dirty="0">
                <a:cs typeface="David" pitchFamily="34" charset="-79"/>
              </a:rPr>
              <a:t>לב</a:t>
            </a:r>
            <a:r>
              <a:rPr lang="he-IL" sz="2300" dirty="0">
                <a:cs typeface="David" pitchFamily="34" charset="-79"/>
              </a:rPr>
              <a:t> </a:t>
            </a:r>
            <a:r>
              <a:rPr lang="he-IL" sz="2300" b="1" dirty="0">
                <a:solidFill>
                  <a:schemeClr val="accent1"/>
                </a:solidFill>
                <a:cs typeface="David" pitchFamily="34" charset="-79"/>
              </a:rPr>
              <a:t>בְּכָל-זֹאת חָטְאוּ-עוֹד וְלֹא-הֶאֱמִינוּ </a:t>
            </a:r>
            <a:r>
              <a:rPr lang="he-IL" sz="2300" b="1" dirty="0" smtClean="0">
                <a:solidFill>
                  <a:schemeClr val="accent1"/>
                </a:solidFill>
                <a:cs typeface="David" pitchFamily="34" charset="-79"/>
              </a:rPr>
              <a:t>בְּנִפְלְאוֹתָיו</a:t>
            </a:r>
            <a:r>
              <a:rPr lang="he-IL" sz="2300" b="1" dirty="0">
                <a:solidFill>
                  <a:schemeClr val="accent1"/>
                </a:solidFill>
                <a:cs typeface="David" pitchFamily="34" charset="-79"/>
              </a:rPr>
              <a:t>. </a:t>
            </a:r>
            <a:endParaRPr lang="en-US" sz="2300" b="1" dirty="0">
              <a:solidFill>
                <a:schemeClr val="accent1"/>
              </a:solidFill>
              <a:cs typeface="David" pitchFamily="34" charset="-79"/>
            </a:endParaRPr>
          </a:p>
          <a:p>
            <a:pPr marL="0" indent="0" algn="r" rtl="1">
              <a:buNone/>
            </a:pPr>
            <a:r>
              <a:rPr lang="he-IL" sz="2300" b="1" dirty="0" smtClean="0">
                <a:cs typeface="David" pitchFamily="34" charset="-79"/>
              </a:rPr>
              <a:t>לג</a:t>
            </a:r>
            <a:r>
              <a:rPr lang="he-IL" sz="2300" dirty="0" smtClean="0">
                <a:cs typeface="David" pitchFamily="34" charset="-79"/>
              </a:rPr>
              <a:t> </a:t>
            </a:r>
            <a:r>
              <a:rPr lang="he-IL" sz="2300" dirty="0">
                <a:cs typeface="David" pitchFamily="34" charset="-79"/>
              </a:rPr>
              <a:t>וַיְכַל-בַּהֶבֶל יְמֵיהֶם וּשְׁנוֹתָם בַּבֶּהָלָה. </a:t>
            </a:r>
            <a:endParaRPr lang="en-US" sz="2300" dirty="0">
              <a:cs typeface="David" pitchFamily="34" charset="-79"/>
            </a:endParaRPr>
          </a:p>
          <a:p>
            <a:pPr marL="0" indent="0" algn="r" rtl="1">
              <a:buNone/>
            </a:pPr>
            <a:r>
              <a:rPr lang="he-IL" sz="2300" b="1" dirty="0">
                <a:cs typeface="David" pitchFamily="34" charset="-79"/>
              </a:rPr>
              <a:t>לד</a:t>
            </a:r>
            <a:r>
              <a:rPr lang="he-IL" sz="2300" dirty="0">
                <a:cs typeface="David" pitchFamily="34" charset="-79"/>
              </a:rPr>
              <a:t> </a:t>
            </a:r>
            <a:r>
              <a:rPr lang="he-IL" sz="2300" b="1" dirty="0">
                <a:cs typeface="David" pitchFamily="34" charset="-79"/>
              </a:rPr>
              <a:t>אִם-הֲרָגָם וּדְרָשׁוּהוּ וְשָׁבוּ וְשִׁחֲרוּ-אֵל. </a:t>
            </a:r>
            <a:endParaRPr lang="en-US" sz="2300" b="1" dirty="0">
              <a:cs typeface="David" pitchFamily="34" charset="-79"/>
            </a:endParaRPr>
          </a:p>
          <a:p>
            <a:pPr marL="0" indent="0" algn="r" rtl="1">
              <a:buNone/>
            </a:pPr>
            <a:r>
              <a:rPr lang="he-IL" sz="2300" b="1" dirty="0" smtClean="0">
                <a:cs typeface="David" pitchFamily="34" charset="-79"/>
              </a:rPr>
              <a:t>לה</a:t>
            </a:r>
            <a:r>
              <a:rPr lang="he-IL" sz="2300" dirty="0" smtClean="0">
                <a:cs typeface="David" pitchFamily="34" charset="-79"/>
              </a:rPr>
              <a:t> </a:t>
            </a:r>
            <a:r>
              <a:rPr lang="he-IL" sz="2300" dirty="0">
                <a:cs typeface="David" pitchFamily="34" charset="-79"/>
              </a:rPr>
              <a:t>וַיִּזְכְּרוּ כִּי-אֱלֹהִים צוּרָם וְאֵל עֶלְיוֹן </a:t>
            </a:r>
            <a:r>
              <a:rPr lang="he-IL" sz="2300" dirty="0" smtClean="0">
                <a:cs typeface="David" pitchFamily="34" charset="-79"/>
              </a:rPr>
              <a:t>גֹּאֲלָם</a:t>
            </a:r>
            <a:r>
              <a:rPr lang="he-IL" sz="2300" dirty="0">
                <a:cs typeface="David" pitchFamily="34" charset="-79"/>
              </a:rPr>
              <a:t>. </a:t>
            </a:r>
            <a:endParaRPr lang="en-US" sz="2300" dirty="0">
              <a:cs typeface="David" pitchFamily="34" charset="-79"/>
            </a:endParaRPr>
          </a:p>
          <a:p>
            <a:pPr marL="0" indent="0" algn="r" rtl="1">
              <a:buNone/>
            </a:pPr>
            <a:r>
              <a:rPr lang="he-IL" sz="2300" b="1" dirty="0">
                <a:cs typeface="David" pitchFamily="34" charset="-79"/>
              </a:rPr>
              <a:t>לו</a:t>
            </a:r>
            <a:r>
              <a:rPr lang="he-IL" sz="2300" dirty="0">
                <a:cs typeface="David" pitchFamily="34" charset="-79"/>
              </a:rPr>
              <a:t> </a:t>
            </a:r>
            <a:r>
              <a:rPr lang="he-IL" sz="2300" b="1" dirty="0">
                <a:solidFill>
                  <a:schemeClr val="accent6"/>
                </a:solidFill>
                <a:cs typeface="David" pitchFamily="34" charset="-79"/>
              </a:rPr>
              <a:t>וַיְפַתּוּהוּ בְּפִיהֶם וּבִלְשׁוֹנָם יְכַזְּבוּ-לוֹ. </a:t>
            </a:r>
            <a:endParaRPr lang="en-US" sz="2300" b="1" dirty="0">
              <a:solidFill>
                <a:schemeClr val="accent6"/>
              </a:solidFill>
              <a:cs typeface="David" pitchFamily="34" charset="-79"/>
            </a:endParaRPr>
          </a:p>
          <a:p>
            <a:pPr marL="0" indent="0" algn="r" rtl="1">
              <a:buNone/>
            </a:pPr>
            <a:r>
              <a:rPr lang="he-IL" sz="2300" b="1" dirty="0" smtClean="0">
                <a:cs typeface="David" pitchFamily="34" charset="-79"/>
              </a:rPr>
              <a:t>לז</a:t>
            </a:r>
            <a:r>
              <a:rPr lang="he-IL" sz="2300" dirty="0" smtClean="0">
                <a:cs typeface="David" pitchFamily="34" charset="-79"/>
              </a:rPr>
              <a:t> </a:t>
            </a:r>
            <a:r>
              <a:rPr lang="he-IL" sz="2300" b="1" dirty="0">
                <a:solidFill>
                  <a:schemeClr val="accent5"/>
                </a:solidFill>
                <a:cs typeface="David" pitchFamily="34" charset="-79"/>
              </a:rPr>
              <a:t>וְלִבָּם לֹא-נָכוֹן עִמּוֹ וְלֹא נֶאֶמְנוּ בִּבְרִיתוֹ. </a:t>
            </a:r>
            <a:endParaRPr lang="en-US" sz="2300" b="1" dirty="0">
              <a:solidFill>
                <a:schemeClr val="accent5"/>
              </a:solidFill>
              <a:cs typeface="David" pitchFamily="34" charset="-79"/>
            </a:endParaRPr>
          </a:p>
          <a:p>
            <a:pPr marL="0" indent="0" algn="r" rtl="1">
              <a:buNone/>
            </a:pPr>
            <a:r>
              <a:rPr lang="he-IL" sz="2300" b="1" dirty="0" smtClean="0">
                <a:cs typeface="David" pitchFamily="34" charset="-79"/>
              </a:rPr>
              <a:t>לח</a:t>
            </a:r>
            <a:r>
              <a:rPr lang="he-IL" sz="2300" dirty="0" smtClean="0">
                <a:cs typeface="David" pitchFamily="34" charset="-79"/>
              </a:rPr>
              <a:t> </a:t>
            </a:r>
            <a:r>
              <a:rPr lang="he-IL" sz="2300" b="1" dirty="0">
                <a:solidFill>
                  <a:schemeClr val="accent4"/>
                </a:solidFill>
                <a:cs typeface="David" pitchFamily="34" charset="-79"/>
              </a:rPr>
              <a:t>וְהוּא רַחוּם יְכַפֵּר עָו‍ֹן וְלֹא-יַשְׁחִית וְהִרְבָּה </a:t>
            </a:r>
            <a:endParaRPr lang="he-IL" sz="2300" b="1" dirty="0" smtClean="0">
              <a:solidFill>
                <a:schemeClr val="accent4"/>
              </a:solidFill>
              <a:cs typeface="David" pitchFamily="34" charset="-79"/>
            </a:endParaRPr>
          </a:p>
          <a:p>
            <a:pPr marL="0" indent="0" algn="r" rtl="1">
              <a:buNone/>
            </a:pPr>
            <a:r>
              <a:rPr lang="he-IL" sz="2300" b="1" dirty="0" smtClean="0">
                <a:solidFill>
                  <a:schemeClr val="accent4"/>
                </a:solidFill>
                <a:cs typeface="David" pitchFamily="34" charset="-79"/>
              </a:rPr>
              <a:t>לְהָשִׁיב </a:t>
            </a:r>
            <a:r>
              <a:rPr lang="he-IL" sz="2300" b="1" dirty="0">
                <a:solidFill>
                  <a:schemeClr val="accent4"/>
                </a:solidFill>
                <a:cs typeface="David" pitchFamily="34" charset="-79"/>
              </a:rPr>
              <a:t>אַפּוֹ וְלֹא-יָעִיר כָּל-חֲמָתוֹ. </a:t>
            </a:r>
            <a:endParaRPr lang="en-US" sz="2300" b="1" dirty="0">
              <a:solidFill>
                <a:schemeClr val="accent4"/>
              </a:solidFill>
              <a:cs typeface="David" pitchFamily="34" charset="-79"/>
            </a:endParaRPr>
          </a:p>
          <a:p>
            <a:pPr marL="0" indent="0" algn="r" rtl="1">
              <a:buNone/>
            </a:pPr>
            <a:r>
              <a:rPr lang="he-IL" sz="2300" b="1" dirty="0" smtClean="0">
                <a:cs typeface="David" pitchFamily="34" charset="-79"/>
              </a:rPr>
              <a:t>לט</a:t>
            </a:r>
            <a:r>
              <a:rPr lang="he-IL" sz="2300" dirty="0" smtClean="0">
                <a:cs typeface="David" pitchFamily="34" charset="-79"/>
              </a:rPr>
              <a:t> </a:t>
            </a:r>
            <a:r>
              <a:rPr lang="he-IL" sz="2300" b="1" dirty="0">
                <a:solidFill>
                  <a:schemeClr val="accent4"/>
                </a:solidFill>
                <a:cs typeface="David" pitchFamily="34" charset="-79"/>
              </a:rPr>
              <a:t>וַיִּזְכֹּר כִּי-בָשָׂר הֵמָּה רוּחַ הוֹלֵךְ וְלֹא יָשׁוּב. </a:t>
            </a:r>
            <a:endParaRPr lang="en-US" sz="2300" b="1" dirty="0">
              <a:solidFill>
                <a:schemeClr val="accent4"/>
              </a:solidFill>
              <a:cs typeface="David" pitchFamily="34" charset="-79"/>
            </a:endParaRPr>
          </a:p>
          <a:p>
            <a:pPr marL="0" indent="0" algn="r" rtl="1">
              <a:buNone/>
            </a:pPr>
            <a:r>
              <a:rPr lang="he-IL" sz="2300" b="1" dirty="0" smtClean="0">
                <a:cs typeface="David" pitchFamily="34" charset="-79"/>
              </a:rPr>
              <a:t>מ</a:t>
            </a:r>
            <a:r>
              <a:rPr lang="he-IL" sz="2300" dirty="0" smtClean="0">
                <a:cs typeface="David" pitchFamily="34" charset="-79"/>
              </a:rPr>
              <a:t> </a:t>
            </a:r>
            <a:r>
              <a:rPr lang="he-IL" sz="2300" b="1" dirty="0">
                <a:solidFill>
                  <a:schemeClr val="accent3"/>
                </a:solidFill>
                <a:cs typeface="David" pitchFamily="34" charset="-79"/>
              </a:rPr>
              <a:t>כַּמָּה יַמְרוּהוּ בַמִּדְבָּר יַעֲצִיבוּהוּ בִּישִׁימוֹן. </a:t>
            </a:r>
            <a:endParaRPr lang="en-US" sz="2300" b="1" dirty="0">
              <a:solidFill>
                <a:schemeClr val="accent3"/>
              </a:solidFill>
              <a:cs typeface="David" pitchFamily="34" charset="-79"/>
            </a:endParaRPr>
          </a:p>
          <a:p>
            <a:pPr marL="0" indent="0" algn="r" rtl="1">
              <a:buNone/>
            </a:pPr>
            <a:r>
              <a:rPr lang="he-IL" sz="2300" b="1" dirty="0" smtClean="0">
                <a:cs typeface="David" pitchFamily="34" charset="-79"/>
              </a:rPr>
              <a:t>מא</a:t>
            </a:r>
            <a:r>
              <a:rPr lang="he-IL" sz="2300" dirty="0" smtClean="0">
                <a:cs typeface="David" pitchFamily="34" charset="-79"/>
              </a:rPr>
              <a:t> </a:t>
            </a:r>
            <a:r>
              <a:rPr lang="he-IL" sz="2300" dirty="0">
                <a:cs typeface="David" pitchFamily="34" charset="-79"/>
              </a:rPr>
              <a:t>וַיָּשׁוּבוּ וַיְנַסּוּ אֵל וּקְדוֹשׁ יִשְׂרָאֵל הִתְווּ. </a:t>
            </a:r>
            <a:endParaRPr lang="en-US" sz="2300" dirty="0">
              <a:cs typeface="David" pitchFamily="34" charset="-79"/>
            </a:endParaRPr>
          </a:p>
          <a:p>
            <a:pPr marL="0" indent="0" algn="r" rtl="1">
              <a:buNone/>
            </a:pPr>
            <a:r>
              <a:rPr lang="he-IL" sz="2300" b="1" dirty="0">
                <a:cs typeface="David" pitchFamily="34" charset="-79"/>
              </a:rPr>
              <a:t>מב</a:t>
            </a:r>
            <a:r>
              <a:rPr lang="he-IL" sz="2300" dirty="0">
                <a:cs typeface="David" pitchFamily="34" charset="-79"/>
              </a:rPr>
              <a:t> </a:t>
            </a:r>
            <a:r>
              <a:rPr lang="he-IL" sz="2300" b="1" dirty="0">
                <a:solidFill>
                  <a:schemeClr val="accent2"/>
                </a:solidFill>
                <a:cs typeface="David" pitchFamily="34" charset="-79"/>
              </a:rPr>
              <a:t>לֹא-זָכְרוּ אֶת-יָדוֹ יוֹם אֲשֶׁר-פָּדָם מִנִּי-צָר. </a:t>
            </a:r>
            <a:endParaRPr lang="en-US" sz="2300" b="1" dirty="0">
              <a:solidFill>
                <a:schemeClr val="accent2"/>
              </a:solidFill>
              <a:cs typeface="David" pitchFamily="34" charset="-79"/>
            </a:endParaRPr>
          </a:p>
        </p:txBody>
      </p:sp>
      <p:sp>
        <p:nvSpPr>
          <p:cNvPr id="4" name="Right Arrow Callout 3"/>
          <p:cNvSpPr/>
          <p:nvPr/>
        </p:nvSpPr>
        <p:spPr>
          <a:xfrm>
            <a:off x="65313" y="866775"/>
            <a:ext cx="3744687" cy="581025"/>
          </a:xfrm>
          <a:prstGeom prst="rightArrowCallout">
            <a:avLst>
              <a:gd name="adj1" fmla="val 25000"/>
              <a:gd name="adj2" fmla="val 25000"/>
              <a:gd name="adj3" fmla="val 25000"/>
              <a:gd name="adj4" fmla="val 93207"/>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They still didn’t get the message and continued to sin</a:t>
            </a:r>
            <a:endParaRPr lang="he-IL" sz="2000" dirty="0"/>
          </a:p>
        </p:txBody>
      </p:sp>
      <p:sp>
        <p:nvSpPr>
          <p:cNvPr id="5" name="Right Arrow Callout 4"/>
          <p:cNvSpPr/>
          <p:nvPr/>
        </p:nvSpPr>
        <p:spPr>
          <a:xfrm>
            <a:off x="32652" y="1676400"/>
            <a:ext cx="4479473" cy="609600"/>
          </a:xfrm>
          <a:prstGeom prst="rightArrowCallout">
            <a:avLst>
              <a:gd name="adj1" fmla="val 25000"/>
              <a:gd name="adj2" fmla="val 25000"/>
              <a:gd name="adj3" fmla="val 25000"/>
              <a:gd name="adj4" fmla="val 94121"/>
            </a:avLst>
          </a:prstGeom>
        </p:spPr>
        <p:style>
          <a:lnRef idx="0">
            <a:schemeClr val="dk1"/>
          </a:lnRef>
          <a:fillRef idx="3">
            <a:schemeClr val="dk1"/>
          </a:fillRef>
          <a:effectRef idx="3">
            <a:schemeClr val="dk1"/>
          </a:effectRef>
          <a:fontRef idx="minor">
            <a:schemeClr val="lt1"/>
          </a:fontRef>
        </p:style>
        <p:txBody>
          <a:bodyPr rtlCol="1" anchor="ctr"/>
          <a:lstStyle/>
          <a:p>
            <a:pPr algn="ctr"/>
            <a:r>
              <a:rPr lang="en-GB" sz="2000" dirty="0" smtClean="0"/>
              <a:t>If they did teshuva they would only sin again.</a:t>
            </a:r>
            <a:endParaRPr lang="he-IL" sz="2000" dirty="0"/>
          </a:p>
        </p:txBody>
      </p:sp>
      <p:sp>
        <p:nvSpPr>
          <p:cNvPr id="6" name="Right Arrow Callout 5"/>
          <p:cNvSpPr/>
          <p:nvPr/>
        </p:nvSpPr>
        <p:spPr>
          <a:xfrm>
            <a:off x="32652" y="2590800"/>
            <a:ext cx="4767948" cy="381000"/>
          </a:xfrm>
          <a:prstGeom prst="rightArrowCallout">
            <a:avLst>
              <a:gd name="adj1" fmla="val 25000"/>
              <a:gd name="adj2" fmla="val 25000"/>
              <a:gd name="adj3" fmla="val 13571"/>
              <a:gd name="adj4" fmla="val 96011"/>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They said they would improve but didn’t.</a:t>
            </a:r>
          </a:p>
        </p:txBody>
      </p:sp>
      <p:sp>
        <p:nvSpPr>
          <p:cNvPr id="7" name="Right Arrow Callout 6"/>
          <p:cNvSpPr/>
          <p:nvPr/>
        </p:nvSpPr>
        <p:spPr>
          <a:xfrm>
            <a:off x="32654" y="3048000"/>
            <a:ext cx="4615546" cy="685800"/>
          </a:xfrm>
          <a:prstGeom prst="rightArrowCallout">
            <a:avLst>
              <a:gd name="adj1" fmla="val 25000"/>
              <a:gd name="adj2" fmla="val 25000"/>
              <a:gd name="adj3" fmla="val 25000"/>
              <a:gd name="adj4" fmla="val 93896"/>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The hearts of their generation weren’t prepared.</a:t>
            </a:r>
            <a:endParaRPr lang="he-IL" sz="2000" dirty="0"/>
          </a:p>
        </p:txBody>
      </p:sp>
      <p:sp>
        <p:nvSpPr>
          <p:cNvPr id="8" name="Right Arrow Callout 7"/>
          <p:cNvSpPr/>
          <p:nvPr/>
        </p:nvSpPr>
        <p:spPr>
          <a:xfrm>
            <a:off x="32654" y="3810000"/>
            <a:ext cx="4234544" cy="1219200"/>
          </a:xfrm>
          <a:prstGeom prst="rightArrowCallout">
            <a:avLst>
              <a:gd name="adj1" fmla="val 25000"/>
              <a:gd name="adj2" fmla="val 25000"/>
              <a:gd name="adj3" fmla="val 16667"/>
              <a:gd name="adj4" fmla="val 93644"/>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000" dirty="0" smtClean="0"/>
              <a:t>We don’t seem to learn from our mistakes and so G-d should punish us but He gives us another chance because we are human.</a:t>
            </a:r>
            <a:endParaRPr lang="he-IL" sz="2000" dirty="0"/>
          </a:p>
        </p:txBody>
      </p:sp>
      <p:sp>
        <p:nvSpPr>
          <p:cNvPr id="2" name="Right Arrow Callout 1"/>
          <p:cNvSpPr/>
          <p:nvPr/>
        </p:nvSpPr>
        <p:spPr>
          <a:xfrm>
            <a:off x="21771" y="5105400"/>
            <a:ext cx="4245427" cy="615043"/>
          </a:xfrm>
          <a:prstGeom prst="rightArrowCallout">
            <a:avLst>
              <a:gd name="adj1" fmla="val 25000"/>
              <a:gd name="adj2" fmla="val 25000"/>
              <a:gd name="adj3" fmla="val 25000"/>
              <a:gd name="adj4" fmla="val 93886"/>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GB" sz="2000" dirty="0" smtClean="0"/>
              <a:t>Look at how much Am Yisrael angered G-d in the desert.</a:t>
            </a:r>
            <a:endParaRPr lang="he-IL" sz="2000" dirty="0"/>
          </a:p>
        </p:txBody>
      </p:sp>
      <p:sp>
        <p:nvSpPr>
          <p:cNvPr id="9" name="Up Arrow Callout 8"/>
          <p:cNvSpPr/>
          <p:nvPr/>
        </p:nvSpPr>
        <p:spPr>
          <a:xfrm>
            <a:off x="32653" y="5943600"/>
            <a:ext cx="8958947" cy="838200"/>
          </a:xfrm>
          <a:prstGeom prst="upArrowCallou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From all the things G-d had done for them, they should have learned to put their trust in G-d.</a:t>
            </a:r>
            <a:endParaRPr lang="he-IL" sz="2000" dirty="0"/>
          </a:p>
        </p:txBody>
      </p:sp>
    </p:spTree>
    <p:extLst>
      <p:ext uri="{BB962C8B-B14F-4D97-AF65-F5344CB8AC3E}">
        <p14:creationId xmlns:p14="http://schemas.microsoft.com/office/powerpoint/2010/main" val="392123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right)">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0-#ppt_w/2"/>
                                          </p:val>
                                        </p:tav>
                                        <p:tav tm="100000">
                                          <p:val>
                                            <p:strVal val="#ppt_x"/>
                                          </p:val>
                                        </p:tav>
                                      </p:tavLst>
                                    </p:anim>
                                    <p:anim calcmode="lin" valueType="num">
                                      <p:cBhvr additive="base">
                                        <p:cTn id="3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wipe(right)">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wipe(right)">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additive="base">
                                        <p:cTn id="54" dur="500" fill="hold"/>
                                        <p:tgtEl>
                                          <p:spTgt spid="6"/>
                                        </p:tgtEl>
                                        <p:attrNameLst>
                                          <p:attrName>ppt_x</p:attrName>
                                        </p:attrNameLst>
                                      </p:cBhvr>
                                      <p:tavLst>
                                        <p:tav tm="0">
                                          <p:val>
                                            <p:strVal val="0-#ppt_w/2"/>
                                          </p:val>
                                        </p:tav>
                                        <p:tav tm="100000">
                                          <p:val>
                                            <p:strVal val="#ppt_x"/>
                                          </p:val>
                                        </p:tav>
                                      </p:tavLst>
                                    </p:anim>
                                    <p:anim calcmode="lin" valueType="num">
                                      <p:cBhvr additive="base">
                                        <p:cTn id="5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wipe(right)">
                                      <p:cBhvr>
                                        <p:cTn id="60" dur="500"/>
                                        <p:tgtEl>
                                          <p:spTgt spid="3">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anim calcmode="lin" valueType="num">
                                      <p:cBhvr additive="base">
                                        <p:cTn id="65" dur="500" fill="hold"/>
                                        <p:tgtEl>
                                          <p:spTgt spid="7"/>
                                        </p:tgtEl>
                                        <p:attrNameLst>
                                          <p:attrName>ppt_x</p:attrName>
                                        </p:attrNameLst>
                                      </p:cBhvr>
                                      <p:tavLst>
                                        <p:tav tm="0">
                                          <p:val>
                                            <p:strVal val="0-#ppt_w/2"/>
                                          </p:val>
                                        </p:tav>
                                        <p:tav tm="100000">
                                          <p:val>
                                            <p:strVal val="#ppt_x"/>
                                          </p:val>
                                        </p:tav>
                                      </p:tavLst>
                                    </p:anim>
                                    <p:anim calcmode="lin" valueType="num">
                                      <p:cBhvr additive="base">
                                        <p:cTn id="6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2" presetClass="entr" presetSubtype="2"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Effect transition="in" filter="wipe(right)">
                                      <p:cBhvr>
                                        <p:cTn id="71" dur="500"/>
                                        <p:tgtEl>
                                          <p:spTgt spid="3">
                                            <p:txEl>
                                              <p:pRg st="8" end="8"/>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2" fill="hold" grpId="0" nodeType="clickEffect">
                                  <p:stCondLst>
                                    <p:cond delay="0"/>
                                  </p:stCondLst>
                                  <p:childTnLst>
                                    <p:set>
                                      <p:cBhvr>
                                        <p:cTn id="75" dur="1" fill="hold">
                                          <p:stCondLst>
                                            <p:cond delay="0"/>
                                          </p:stCondLst>
                                        </p:cTn>
                                        <p:tgtEl>
                                          <p:spTgt spid="3">
                                            <p:txEl>
                                              <p:pRg st="9" end="9"/>
                                            </p:txEl>
                                          </p:spTgt>
                                        </p:tgtEl>
                                        <p:attrNameLst>
                                          <p:attrName>style.visibility</p:attrName>
                                        </p:attrNameLst>
                                      </p:cBhvr>
                                      <p:to>
                                        <p:strVal val="visible"/>
                                      </p:to>
                                    </p:set>
                                    <p:animEffect transition="in" filter="wipe(right)">
                                      <p:cBhvr>
                                        <p:cTn id="76" dur="500"/>
                                        <p:tgtEl>
                                          <p:spTgt spid="3">
                                            <p:txEl>
                                              <p:pRg st="9" end="9"/>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2" fill="hold" grpId="0" nodeType="clickEffect">
                                  <p:stCondLst>
                                    <p:cond delay="0"/>
                                  </p:stCondLst>
                                  <p:childTnLst>
                                    <p:set>
                                      <p:cBhvr>
                                        <p:cTn id="80" dur="1" fill="hold">
                                          <p:stCondLst>
                                            <p:cond delay="0"/>
                                          </p:stCondLst>
                                        </p:cTn>
                                        <p:tgtEl>
                                          <p:spTgt spid="3">
                                            <p:txEl>
                                              <p:pRg st="10" end="10"/>
                                            </p:txEl>
                                          </p:spTgt>
                                        </p:tgtEl>
                                        <p:attrNameLst>
                                          <p:attrName>style.visibility</p:attrName>
                                        </p:attrNameLst>
                                      </p:cBhvr>
                                      <p:to>
                                        <p:strVal val="visible"/>
                                      </p:to>
                                    </p:set>
                                    <p:animEffect transition="in" filter="wipe(right)">
                                      <p:cBhvr>
                                        <p:cTn id="81" dur="500"/>
                                        <p:tgtEl>
                                          <p:spTgt spid="3">
                                            <p:txEl>
                                              <p:pRg st="10" end="1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 presetClass="entr" presetSubtype="8" fill="hold" grpId="0" nodeType="clickEffect">
                                  <p:stCondLst>
                                    <p:cond delay="0"/>
                                  </p:stCondLst>
                                  <p:childTnLst>
                                    <p:set>
                                      <p:cBhvr>
                                        <p:cTn id="85" dur="1" fill="hold">
                                          <p:stCondLst>
                                            <p:cond delay="0"/>
                                          </p:stCondLst>
                                        </p:cTn>
                                        <p:tgtEl>
                                          <p:spTgt spid="8"/>
                                        </p:tgtEl>
                                        <p:attrNameLst>
                                          <p:attrName>style.visibility</p:attrName>
                                        </p:attrNameLst>
                                      </p:cBhvr>
                                      <p:to>
                                        <p:strVal val="visible"/>
                                      </p:to>
                                    </p:set>
                                    <p:anim calcmode="lin" valueType="num">
                                      <p:cBhvr additive="base">
                                        <p:cTn id="86" dur="500" fill="hold"/>
                                        <p:tgtEl>
                                          <p:spTgt spid="8"/>
                                        </p:tgtEl>
                                        <p:attrNameLst>
                                          <p:attrName>ppt_x</p:attrName>
                                        </p:attrNameLst>
                                      </p:cBhvr>
                                      <p:tavLst>
                                        <p:tav tm="0">
                                          <p:val>
                                            <p:strVal val="0-#ppt_w/2"/>
                                          </p:val>
                                        </p:tav>
                                        <p:tav tm="100000">
                                          <p:val>
                                            <p:strVal val="#ppt_x"/>
                                          </p:val>
                                        </p:tav>
                                      </p:tavLst>
                                    </p:anim>
                                    <p:anim calcmode="lin" valueType="num">
                                      <p:cBhvr additive="base">
                                        <p:cTn id="87"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2" presetClass="entr" presetSubtype="2" fill="hold" grpId="0" nodeType="clickEffect">
                                  <p:stCondLst>
                                    <p:cond delay="0"/>
                                  </p:stCondLst>
                                  <p:childTnLst>
                                    <p:set>
                                      <p:cBhvr>
                                        <p:cTn id="91" dur="1" fill="hold">
                                          <p:stCondLst>
                                            <p:cond delay="0"/>
                                          </p:stCondLst>
                                        </p:cTn>
                                        <p:tgtEl>
                                          <p:spTgt spid="3">
                                            <p:txEl>
                                              <p:pRg st="11" end="11"/>
                                            </p:txEl>
                                          </p:spTgt>
                                        </p:tgtEl>
                                        <p:attrNameLst>
                                          <p:attrName>style.visibility</p:attrName>
                                        </p:attrNameLst>
                                      </p:cBhvr>
                                      <p:to>
                                        <p:strVal val="visible"/>
                                      </p:to>
                                    </p:set>
                                    <p:animEffect transition="in" filter="wipe(right)">
                                      <p:cBhvr>
                                        <p:cTn id="92" dur="500"/>
                                        <p:tgtEl>
                                          <p:spTgt spid="3">
                                            <p:txEl>
                                              <p:pRg st="11" end="11"/>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2"/>
                                        </p:tgtEl>
                                        <p:attrNameLst>
                                          <p:attrName>style.visibility</p:attrName>
                                        </p:attrNameLst>
                                      </p:cBhvr>
                                      <p:to>
                                        <p:strVal val="visible"/>
                                      </p:to>
                                    </p:set>
                                    <p:anim calcmode="lin" valueType="num">
                                      <p:cBhvr additive="base">
                                        <p:cTn id="97" dur="500" fill="hold"/>
                                        <p:tgtEl>
                                          <p:spTgt spid="2"/>
                                        </p:tgtEl>
                                        <p:attrNameLst>
                                          <p:attrName>ppt_x</p:attrName>
                                        </p:attrNameLst>
                                      </p:cBhvr>
                                      <p:tavLst>
                                        <p:tav tm="0">
                                          <p:val>
                                            <p:strVal val="0-#ppt_w/2"/>
                                          </p:val>
                                        </p:tav>
                                        <p:tav tm="100000">
                                          <p:val>
                                            <p:strVal val="#ppt_x"/>
                                          </p:val>
                                        </p:tav>
                                      </p:tavLst>
                                    </p:anim>
                                    <p:anim calcmode="lin" valueType="num">
                                      <p:cBhvr additive="base">
                                        <p:cTn id="9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2" presetClass="entr" presetSubtype="2" fill="hold" grpId="0" nodeType="clickEffect">
                                  <p:stCondLst>
                                    <p:cond delay="0"/>
                                  </p:stCondLst>
                                  <p:childTnLst>
                                    <p:set>
                                      <p:cBhvr>
                                        <p:cTn id="102" dur="1" fill="hold">
                                          <p:stCondLst>
                                            <p:cond delay="0"/>
                                          </p:stCondLst>
                                        </p:cTn>
                                        <p:tgtEl>
                                          <p:spTgt spid="3">
                                            <p:txEl>
                                              <p:pRg st="12" end="12"/>
                                            </p:txEl>
                                          </p:spTgt>
                                        </p:tgtEl>
                                        <p:attrNameLst>
                                          <p:attrName>style.visibility</p:attrName>
                                        </p:attrNameLst>
                                      </p:cBhvr>
                                      <p:to>
                                        <p:strVal val="visible"/>
                                      </p:to>
                                    </p:set>
                                    <p:animEffect transition="in" filter="wipe(right)">
                                      <p:cBhvr>
                                        <p:cTn id="103" dur="500"/>
                                        <p:tgtEl>
                                          <p:spTgt spid="3">
                                            <p:txEl>
                                              <p:pRg st="12" end="12"/>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2" fill="hold" grpId="0" nodeType="clickEffect">
                                  <p:stCondLst>
                                    <p:cond delay="0"/>
                                  </p:stCondLst>
                                  <p:childTnLst>
                                    <p:set>
                                      <p:cBhvr>
                                        <p:cTn id="107" dur="1" fill="hold">
                                          <p:stCondLst>
                                            <p:cond delay="0"/>
                                          </p:stCondLst>
                                        </p:cTn>
                                        <p:tgtEl>
                                          <p:spTgt spid="3">
                                            <p:txEl>
                                              <p:pRg st="13" end="13"/>
                                            </p:txEl>
                                          </p:spTgt>
                                        </p:tgtEl>
                                        <p:attrNameLst>
                                          <p:attrName>style.visibility</p:attrName>
                                        </p:attrNameLst>
                                      </p:cBhvr>
                                      <p:to>
                                        <p:strVal val="visible"/>
                                      </p:to>
                                    </p:set>
                                    <p:animEffect transition="in" filter="wipe(right)">
                                      <p:cBhvr>
                                        <p:cTn id="108" dur="500"/>
                                        <p:tgtEl>
                                          <p:spTgt spid="3">
                                            <p:txEl>
                                              <p:pRg st="13" end="13"/>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42" presetClass="entr" presetSubtype="0" fill="hold" grpId="0" nodeType="clickEffect">
                                  <p:stCondLst>
                                    <p:cond delay="0"/>
                                  </p:stCondLst>
                                  <p:childTnLst>
                                    <p:set>
                                      <p:cBhvr>
                                        <p:cTn id="112" dur="1" fill="hold">
                                          <p:stCondLst>
                                            <p:cond delay="0"/>
                                          </p:stCondLst>
                                        </p:cTn>
                                        <p:tgtEl>
                                          <p:spTgt spid="9"/>
                                        </p:tgtEl>
                                        <p:attrNameLst>
                                          <p:attrName>style.visibility</p:attrName>
                                        </p:attrNameLst>
                                      </p:cBhvr>
                                      <p:to>
                                        <p:strVal val="visible"/>
                                      </p:to>
                                    </p:set>
                                    <p:animEffect transition="in" filter="fade">
                                      <p:cBhvr>
                                        <p:cTn id="113" dur="1000"/>
                                        <p:tgtEl>
                                          <p:spTgt spid="9"/>
                                        </p:tgtEl>
                                      </p:cBhvr>
                                    </p:animEffect>
                                    <p:anim calcmode="lin" valueType="num">
                                      <p:cBhvr>
                                        <p:cTn id="114" dur="1000" fill="hold"/>
                                        <p:tgtEl>
                                          <p:spTgt spid="9"/>
                                        </p:tgtEl>
                                        <p:attrNameLst>
                                          <p:attrName>ppt_x</p:attrName>
                                        </p:attrNameLst>
                                      </p:cBhvr>
                                      <p:tavLst>
                                        <p:tav tm="0">
                                          <p:val>
                                            <p:strVal val="#ppt_x"/>
                                          </p:val>
                                        </p:tav>
                                        <p:tav tm="100000">
                                          <p:val>
                                            <p:strVal val="#ppt_x"/>
                                          </p:val>
                                        </p:tav>
                                      </p:tavLst>
                                    </p:anim>
                                    <p:anim calcmode="lin" valueType="num">
                                      <p:cBhvr>
                                        <p:cTn id="1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8" grpId="0" animBg="1"/>
      <p:bldP spid="2"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52400"/>
            <a:ext cx="7696200" cy="4525963"/>
          </a:xfrm>
        </p:spPr>
        <p:txBody>
          <a:bodyPr>
            <a:noAutofit/>
          </a:bodyPr>
          <a:lstStyle/>
          <a:p>
            <a:pPr marL="0" indent="0" algn="r" rtl="1">
              <a:buNone/>
            </a:pPr>
            <a:r>
              <a:rPr lang="he-IL" sz="2800" b="1" dirty="0" smtClean="0">
                <a:cs typeface="David" pitchFamily="34" charset="-79"/>
              </a:rPr>
              <a:t>מג</a:t>
            </a:r>
            <a:r>
              <a:rPr lang="he-IL" sz="2800" dirty="0" smtClean="0">
                <a:cs typeface="David" pitchFamily="34" charset="-79"/>
              </a:rPr>
              <a:t> </a:t>
            </a:r>
            <a:r>
              <a:rPr lang="he-IL" sz="2800" b="1" dirty="0">
                <a:solidFill>
                  <a:schemeClr val="accent1"/>
                </a:solidFill>
                <a:cs typeface="David" pitchFamily="34" charset="-79"/>
              </a:rPr>
              <a:t>אֲשֶׁר-שָׂם בְּמִצְרַיִם אֹתוֹתָיו וּמוֹפְתָיו בִּשְׂדֵה-צֹעַן. </a:t>
            </a:r>
            <a:endParaRPr lang="en-US" sz="2800" b="1" dirty="0">
              <a:solidFill>
                <a:schemeClr val="accent1"/>
              </a:solidFill>
              <a:cs typeface="David" pitchFamily="34" charset="-79"/>
            </a:endParaRPr>
          </a:p>
          <a:p>
            <a:pPr marL="0" indent="0" algn="r" rtl="1">
              <a:buNone/>
            </a:pPr>
            <a:r>
              <a:rPr lang="he-IL" sz="2800" b="1" dirty="0" smtClean="0">
                <a:cs typeface="David" pitchFamily="34" charset="-79"/>
              </a:rPr>
              <a:t>מד</a:t>
            </a:r>
            <a:r>
              <a:rPr lang="he-IL" sz="2800" dirty="0" smtClean="0">
                <a:cs typeface="David" pitchFamily="34" charset="-79"/>
              </a:rPr>
              <a:t> </a:t>
            </a:r>
            <a:r>
              <a:rPr lang="he-IL" sz="2800" dirty="0">
                <a:cs typeface="David" pitchFamily="34" charset="-79"/>
              </a:rPr>
              <a:t>וַיַּהֲפֹךְ </a:t>
            </a:r>
            <a:r>
              <a:rPr lang="he-IL" sz="2800" b="1" dirty="0">
                <a:solidFill>
                  <a:schemeClr val="accent6"/>
                </a:solidFill>
                <a:cs typeface="David" pitchFamily="34" charset="-79"/>
              </a:rPr>
              <a:t>לְדָם</a:t>
            </a:r>
            <a:r>
              <a:rPr lang="he-IL" sz="2800" dirty="0">
                <a:solidFill>
                  <a:schemeClr val="accent6"/>
                </a:solidFill>
                <a:cs typeface="David" pitchFamily="34" charset="-79"/>
              </a:rPr>
              <a:t> </a:t>
            </a:r>
            <a:r>
              <a:rPr lang="he-IL" sz="2800" dirty="0">
                <a:cs typeface="David" pitchFamily="34" charset="-79"/>
              </a:rPr>
              <a:t>יְאֹרֵיהֶם וְנֹזְלֵיהֶם בַּל-יִשְׁתָּיוּן. </a:t>
            </a:r>
            <a:endParaRPr lang="en-US" sz="2800" dirty="0">
              <a:cs typeface="David" pitchFamily="34" charset="-79"/>
            </a:endParaRPr>
          </a:p>
          <a:p>
            <a:pPr marL="0" indent="0" algn="r" rtl="1">
              <a:buNone/>
            </a:pPr>
            <a:r>
              <a:rPr lang="he-IL" sz="2800" b="1" dirty="0" smtClean="0">
                <a:cs typeface="David" pitchFamily="34" charset="-79"/>
              </a:rPr>
              <a:t>מה</a:t>
            </a:r>
            <a:r>
              <a:rPr lang="he-IL" sz="2800" dirty="0" smtClean="0">
                <a:cs typeface="David" pitchFamily="34" charset="-79"/>
              </a:rPr>
              <a:t> </a:t>
            </a:r>
            <a:r>
              <a:rPr lang="he-IL" sz="2800" dirty="0">
                <a:cs typeface="David" pitchFamily="34" charset="-79"/>
              </a:rPr>
              <a:t>יְשַׁלַּח בָּהֶם </a:t>
            </a:r>
            <a:r>
              <a:rPr lang="he-IL" sz="2800" b="1" dirty="0">
                <a:solidFill>
                  <a:schemeClr val="accent6"/>
                </a:solidFill>
                <a:cs typeface="David" pitchFamily="34" charset="-79"/>
              </a:rPr>
              <a:t>עָרֹב</a:t>
            </a:r>
            <a:r>
              <a:rPr lang="he-IL" sz="2800" dirty="0">
                <a:solidFill>
                  <a:schemeClr val="accent6"/>
                </a:solidFill>
                <a:cs typeface="David" pitchFamily="34" charset="-79"/>
              </a:rPr>
              <a:t> </a:t>
            </a:r>
            <a:r>
              <a:rPr lang="he-IL" sz="2800" dirty="0">
                <a:cs typeface="David" pitchFamily="34" charset="-79"/>
              </a:rPr>
              <a:t>וַיֹּאכְלֵם </a:t>
            </a:r>
            <a:r>
              <a:rPr lang="he-IL" sz="2800" b="1" dirty="0">
                <a:solidFill>
                  <a:schemeClr val="accent6"/>
                </a:solidFill>
                <a:cs typeface="David" pitchFamily="34" charset="-79"/>
              </a:rPr>
              <a:t>וּצְפַרְדֵּעַ</a:t>
            </a:r>
            <a:r>
              <a:rPr lang="he-IL" sz="2800" dirty="0">
                <a:solidFill>
                  <a:schemeClr val="accent6"/>
                </a:solidFill>
                <a:cs typeface="David" pitchFamily="34" charset="-79"/>
              </a:rPr>
              <a:t> </a:t>
            </a:r>
            <a:r>
              <a:rPr lang="he-IL" sz="2800" dirty="0">
                <a:cs typeface="David" pitchFamily="34" charset="-79"/>
              </a:rPr>
              <a:t>וַתַּשְׁחִיתֵם. </a:t>
            </a:r>
            <a:endParaRPr lang="en-US" sz="2800" dirty="0">
              <a:cs typeface="David" pitchFamily="34" charset="-79"/>
            </a:endParaRPr>
          </a:p>
          <a:p>
            <a:pPr marL="0" indent="0" algn="r" rtl="1">
              <a:buNone/>
            </a:pPr>
            <a:r>
              <a:rPr lang="he-IL" sz="2800" b="1" dirty="0" smtClean="0">
                <a:cs typeface="David" pitchFamily="34" charset="-79"/>
              </a:rPr>
              <a:t>מו</a:t>
            </a:r>
            <a:r>
              <a:rPr lang="he-IL" sz="2800" dirty="0" smtClean="0">
                <a:cs typeface="David" pitchFamily="34" charset="-79"/>
              </a:rPr>
              <a:t> </a:t>
            </a:r>
            <a:r>
              <a:rPr lang="he-IL" sz="2800" dirty="0">
                <a:cs typeface="David" pitchFamily="34" charset="-79"/>
              </a:rPr>
              <a:t>וַיִּתֵּן לֶחָסִיל יְבוּלָם וִיגִיעָם </a:t>
            </a:r>
            <a:r>
              <a:rPr lang="he-IL" sz="2800" b="1" dirty="0">
                <a:solidFill>
                  <a:schemeClr val="accent6"/>
                </a:solidFill>
                <a:cs typeface="David" pitchFamily="34" charset="-79"/>
              </a:rPr>
              <a:t>לָאַרְבֶּה</a:t>
            </a:r>
            <a:r>
              <a:rPr lang="he-IL" sz="2800" dirty="0">
                <a:cs typeface="David" pitchFamily="34" charset="-79"/>
              </a:rPr>
              <a:t>. </a:t>
            </a:r>
            <a:endParaRPr lang="en-US" sz="2800" dirty="0">
              <a:cs typeface="David" pitchFamily="34" charset="-79"/>
            </a:endParaRPr>
          </a:p>
          <a:p>
            <a:pPr marL="0" indent="0" algn="r" rtl="1">
              <a:buNone/>
            </a:pPr>
            <a:r>
              <a:rPr lang="he-IL" sz="2800" b="1" dirty="0" smtClean="0">
                <a:cs typeface="David" pitchFamily="34" charset="-79"/>
              </a:rPr>
              <a:t>מז</a:t>
            </a:r>
            <a:r>
              <a:rPr lang="he-IL" sz="2800" dirty="0" smtClean="0">
                <a:cs typeface="David" pitchFamily="34" charset="-79"/>
              </a:rPr>
              <a:t> </a:t>
            </a:r>
            <a:r>
              <a:rPr lang="he-IL" sz="2800" dirty="0">
                <a:cs typeface="David" pitchFamily="34" charset="-79"/>
              </a:rPr>
              <a:t>יַהֲרֹג </a:t>
            </a:r>
            <a:r>
              <a:rPr lang="he-IL" sz="2800" b="1" dirty="0">
                <a:solidFill>
                  <a:schemeClr val="accent6"/>
                </a:solidFill>
                <a:cs typeface="David" pitchFamily="34" charset="-79"/>
              </a:rPr>
              <a:t>בַּבָּרָד</a:t>
            </a:r>
            <a:r>
              <a:rPr lang="he-IL" sz="2800" dirty="0">
                <a:cs typeface="David" pitchFamily="34" charset="-79"/>
              </a:rPr>
              <a:t> גַּפְנָם וְשִׁקְמוֹתָם בַּחֲנָמַל. </a:t>
            </a:r>
            <a:endParaRPr lang="en-US" sz="2800" dirty="0">
              <a:cs typeface="David" pitchFamily="34" charset="-79"/>
            </a:endParaRPr>
          </a:p>
          <a:p>
            <a:pPr marL="0" indent="0" algn="r" rtl="1">
              <a:buNone/>
            </a:pPr>
            <a:r>
              <a:rPr lang="he-IL" sz="2800" b="1" dirty="0" smtClean="0">
                <a:cs typeface="David" pitchFamily="34" charset="-79"/>
              </a:rPr>
              <a:t>מח</a:t>
            </a:r>
            <a:r>
              <a:rPr lang="he-IL" sz="2800" dirty="0" smtClean="0">
                <a:cs typeface="David" pitchFamily="34" charset="-79"/>
              </a:rPr>
              <a:t> </a:t>
            </a:r>
            <a:r>
              <a:rPr lang="he-IL" sz="2800" dirty="0">
                <a:cs typeface="David" pitchFamily="34" charset="-79"/>
              </a:rPr>
              <a:t>וַיַּסְגֵּר </a:t>
            </a:r>
            <a:r>
              <a:rPr lang="he-IL" sz="2800" b="1" dirty="0">
                <a:solidFill>
                  <a:schemeClr val="accent6"/>
                </a:solidFill>
                <a:cs typeface="David" pitchFamily="34" charset="-79"/>
              </a:rPr>
              <a:t>לַבָּרָד</a:t>
            </a:r>
            <a:r>
              <a:rPr lang="he-IL" sz="2800" dirty="0">
                <a:cs typeface="David" pitchFamily="34" charset="-79"/>
              </a:rPr>
              <a:t> בְּעִירָם וּמִקְנֵיהֶם לָרְשָׁפִים. </a:t>
            </a:r>
            <a:endParaRPr lang="en-US" sz="2800" dirty="0">
              <a:cs typeface="David" pitchFamily="34" charset="-79"/>
            </a:endParaRPr>
          </a:p>
          <a:p>
            <a:pPr marL="0" indent="0" algn="r" rtl="1">
              <a:buNone/>
            </a:pPr>
            <a:r>
              <a:rPr lang="he-IL" sz="2800" b="1" dirty="0" smtClean="0">
                <a:cs typeface="David" pitchFamily="34" charset="-79"/>
              </a:rPr>
              <a:t>מט</a:t>
            </a:r>
            <a:r>
              <a:rPr lang="he-IL" sz="2800" dirty="0" smtClean="0">
                <a:cs typeface="David" pitchFamily="34" charset="-79"/>
              </a:rPr>
              <a:t> </a:t>
            </a:r>
            <a:r>
              <a:rPr lang="he-IL" sz="2800" dirty="0">
                <a:cs typeface="David" pitchFamily="34" charset="-79"/>
              </a:rPr>
              <a:t>יְשַׁלַּח-בָּם חֲרוֹן אַפּוֹ עֶבְרָה וָזַעַם וְצָרָה מִשְׁלַחַת מַלְאֲכֵי רָעִים. </a:t>
            </a:r>
            <a:endParaRPr lang="en-US" sz="2800" dirty="0">
              <a:cs typeface="David" pitchFamily="34" charset="-79"/>
            </a:endParaRPr>
          </a:p>
          <a:p>
            <a:pPr marL="0" indent="0" algn="r" rtl="1">
              <a:buNone/>
            </a:pPr>
            <a:r>
              <a:rPr lang="he-IL" sz="2800" b="1" dirty="0" smtClean="0">
                <a:cs typeface="David" pitchFamily="34" charset="-79"/>
              </a:rPr>
              <a:t>נ</a:t>
            </a:r>
            <a:r>
              <a:rPr lang="he-IL" sz="2800" dirty="0" smtClean="0">
                <a:cs typeface="David" pitchFamily="34" charset="-79"/>
              </a:rPr>
              <a:t> </a:t>
            </a:r>
            <a:r>
              <a:rPr lang="he-IL" sz="2800" dirty="0">
                <a:cs typeface="David" pitchFamily="34" charset="-79"/>
              </a:rPr>
              <a:t>יְפַלֵּס נָתִיב לְאַפּוֹ לֹא-חָשַׂךְ מִמָּוֶת נַפְשָׁם וְחַיָּתָם </a:t>
            </a:r>
            <a:r>
              <a:rPr lang="he-IL" sz="2800" b="1" dirty="0">
                <a:solidFill>
                  <a:schemeClr val="accent6"/>
                </a:solidFill>
                <a:cs typeface="David" pitchFamily="34" charset="-79"/>
              </a:rPr>
              <a:t>לַדֶּבֶר</a:t>
            </a:r>
            <a:r>
              <a:rPr lang="he-IL" sz="2800" dirty="0">
                <a:cs typeface="David" pitchFamily="34" charset="-79"/>
              </a:rPr>
              <a:t> הִסְגִּיר. </a:t>
            </a:r>
            <a:endParaRPr lang="en-US" sz="2800" dirty="0">
              <a:cs typeface="David" pitchFamily="34" charset="-79"/>
            </a:endParaRPr>
          </a:p>
          <a:p>
            <a:pPr marL="0" indent="0" algn="r" rtl="1">
              <a:buNone/>
            </a:pPr>
            <a:r>
              <a:rPr lang="he-IL" sz="2800" b="1" dirty="0" smtClean="0">
                <a:cs typeface="David" pitchFamily="34" charset="-79"/>
              </a:rPr>
              <a:t>נא</a:t>
            </a:r>
            <a:r>
              <a:rPr lang="he-IL" sz="2800" dirty="0" smtClean="0">
                <a:cs typeface="David" pitchFamily="34" charset="-79"/>
              </a:rPr>
              <a:t> </a:t>
            </a:r>
            <a:r>
              <a:rPr lang="he-IL" sz="2800" b="1" dirty="0">
                <a:solidFill>
                  <a:schemeClr val="accent6"/>
                </a:solidFill>
                <a:cs typeface="David" pitchFamily="34" charset="-79"/>
              </a:rPr>
              <a:t>וַיַּךְ כָּל-בְּכוֹר </a:t>
            </a:r>
            <a:r>
              <a:rPr lang="he-IL" sz="2800" dirty="0">
                <a:cs typeface="David" pitchFamily="34" charset="-79"/>
              </a:rPr>
              <a:t>בְּמִצְרָיִם רֵאשִׁית אוֹנִים בְּאָהֳלֵי-חָם</a:t>
            </a:r>
            <a:r>
              <a:rPr lang="he-IL" sz="2800" dirty="0" smtClean="0">
                <a:cs typeface="David" pitchFamily="34" charset="-79"/>
              </a:rPr>
              <a:t>.</a:t>
            </a:r>
            <a:endParaRPr lang="en-US" sz="2800" dirty="0">
              <a:cs typeface="David" pitchFamily="34" charset="-79"/>
            </a:endParaRPr>
          </a:p>
        </p:txBody>
      </p:sp>
      <p:sp>
        <p:nvSpPr>
          <p:cNvPr id="4" name="Right Arrow Callout 3"/>
          <p:cNvSpPr/>
          <p:nvPr/>
        </p:nvSpPr>
        <p:spPr>
          <a:xfrm>
            <a:off x="39911" y="152400"/>
            <a:ext cx="2322289" cy="381000"/>
          </a:xfrm>
          <a:prstGeom prst="rightArrowCallout">
            <a:avLst>
              <a:gd name="adj1" fmla="val 25000"/>
              <a:gd name="adj2" fmla="val 21066"/>
              <a:gd name="adj3" fmla="val 25000"/>
              <a:gd name="adj4" fmla="val 93207"/>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400" dirty="0" smtClean="0"/>
              <a:t>Makkot</a:t>
            </a:r>
            <a:endParaRPr lang="he-IL" sz="2400" dirty="0"/>
          </a:p>
        </p:txBody>
      </p:sp>
      <p:graphicFrame>
        <p:nvGraphicFramePr>
          <p:cNvPr id="10" name="Table 9"/>
          <p:cNvGraphicFramePr>
            <a:graphicFrameLocks noGrp="1"/>
          </p:cNvGraphicFramePr>
          <p:nvPr>
            <p:extLst>
              <p:ext uri="{D42A27DB-BD31-4B8C-83A1-F6EECF244321}">
                <p14:modId xmlns:p14="http://schemas.microsoft.com/office/powerpoint/2010/main" val="1172362822"/>
              </p:ext>
            </p:extLst>
          </p:nvPr>
        </p:nvGraphicFramePr>
        <p:xfrm>
          <a:off x="457200" y="5105400"/>
          <a:ext cx="8458200" cy="1447800"/>
        </p:xfrm>
        <a:graphic>
          <a:graphicData uri="http://schemas.openxmlformats.org/drawingml/2006/table">
            <a:tbl>
              <a:tblPr rtl="1" lastRow="1" bandRow="1">
                <a:tableStyleId>{93296810-A885-4BE3-A3E7-6D5BEEA58F35}</a:tableStyleId>
              </a:tblPr>
              <a:tblGrid>
                <a:gridCol w="2819400"/>
                <a:gridCol w="2819400"/>
                <a:gridCol w="2819400"/>
              </a:tblGrid>
              <a:tr h="482600">
                <a:tc>
                  <a:txBody>
                    <a:bodyPr/>
                    <a:lstStyle/>
                    <a:p>
                      <a:pPr algn="ctr" rtl="1"/>
                      <a:r>
                        <a:rPr lang="he-IL" sz="2400" dirty="0" smtClean="0"/>
                        <a:t>דם</a:t>
                      </a:r>
                      <a:endParaRPr lang="he-IL" sz="2400" dirty="0">
                        <a:latin typeface="David" pitchFamily="34" charset="-79"/>
                        <a:cs typeface="David" pitchFamily="34" charset="-79"/>
                      </a:endParaRPr>
                    </a:p>
                  </a:txBody>
                  <a:tcPr/>
                </a:tc>
                <a:tc>
                  <a:txBody>
                    <a:bodyPr/>
                    <a:lstStyle/>
                    <a:p>
                      <a:pPr algn="ctr" rtl="1"/>
                      <a:r>
                        <a:rPr lang="he-IL" sz="2400" dirty="0" smtClean="0"/>
                        <a:t>ערב</a:t>
                      </a:r>
                      <a:endParaRPr lang="he-IL" sz="2400" dirty="0">
                        <a:latin typeface="David" pitchFamily="34" charset="-79"/>
                        <a:cs typeface="David" pitchFamily="34" charset="-79"/>
                      </a:endParaRPr>
                    </a:p>
                  </a:txBody>
                  <a:tcPr/>
                </a:tc>
                <a:tc>
                  <a:txBody>
                    <a:bodyPr/>
                    <a:lstStyle/>
                    <a:p>
                      <a:pPr algn="ctr" rtl="1"/>
                      <a:r>
                        <a:rPr lang="he-IL" sz="2400" dirty="0" smtClean="0"/>
                        <a:t>ברד</a:t>
                      </a:r>
                      <a:endParaRPr lang="he-IL" sz="2400" dirty="0">
                        <a:latin typeface="David" pitchFamily="34" charset="-79"/>
                        <a:cs typeface="David" pitchFamily="34" charset="-79"/>
                      </a:endParaRPr>
                    </a:p>
                  </a:txBody>
                  <a:tcPr/>
                </a:tc>
              </a:tr>
              <a:tr h="482600">
                <a:tc>
                  <a:txBody>
                    <a:bodyPr/>
                    <a:lstStyle/>
                    <a:p>
                      <a:pPr algn="ctr" rtl="1"/>
                      <a:r>
                        <a:rPr lang="he-IL" sz="2400" dirty="0" smtClean="0"/>
                        <a:t>צפרדע</a:t>
                      </a:r>
                      <a:endParaRPr lang="he-IL" sz="2400" dirty="0">
                        <a:latin typeface="David" pitchFamily="34" charset="-79"/>
                        <a:cs typeface="David" pitchFamily="34" charset="-79"/>
                      </a:endParaRPr>
                    </a:p>
                  </a:txBody>
                  <a:tcPr/>
                </a:tc>
                <a:tc>
                  <a:txBody>
                    <a:bodyPr/>
                    <a:lstStyle/>
                    <a:p>
                      <a:pPr algn="ctr" rtl="1"/>
                      <a:r>
                        <a:rPr lang="he-IL" sz="2400" dirty="0" smtClean="0"/>
                        <a:t>דבר</a:t>
                      </a:r>
                      <a:endParaRPr lang="he-IL" sz="2400" dirty="0">
                        <a:latin typeface="David" pitchFamily="34" charset="-79"/>
                        <a:cs typeface="David" pitchFamily="34" charset="-79"/>
                      </a:endParaRPr>
                    </a:p>
                  </a:txBody>
                  <a:tcPr/>
                </a:tc>
                <a:tc>
                  <a:txBody>
                    <a:bodyPr/>
                    <a:lstStyle/>
                    <a:p>
                      <a:pPr algn="ctr" rtl="1"/>
                      <a:r>
                        <a:rPr lang="he-IL" sz="2400" dirty="0" smtClean="0"/>
                        <a:t>ארבה</a:t>
                      </a:r>
                      <a:endParaRPr lang="he-IL" sz="2400" dirty="0">
                        <a:latin typeface="David" pitchFamily="34" charset="-79"/>
                        <a:cs typeface="David" pitchFamily="34" charset="-79"/>
                      </a:endParaRPr>
                    </a:p>
                  </a:txBody>
                  <a:tcPr/>
                </a:tc>
              </a:tr>
              <a:tr h="482600">
                <a:tc>
                  <a:txBody>
                    <a:bodyPr/>
                    <a:lstStyle/>
                    <a:p>
                      <a:pPr algn="ctr" rtl="1"/>
                      <a:r>
                        <a:rPr lang="he-IL" sz="2400" dirty="0" smtClean="0"/>
                        <a:t>כנים</a:t>
                      </a:r>
                      <a:endParaRPr lang="he-IL" sz="2400" dirty="0">
                        <a:latin typeface="David" pitchFamily="34" charset="-79"/>
                        <a:cs typeface="David" pitchFamily="34" charset="-79"/>
                      </a:endParaRPr>
                    </a:p>
                  </a:txBody>
                  <a:tcPr/>
                </a:tc>
                <a:tc>
                  <a:txBody>
                    <a:bodyPr/>
                    <a:lstStyle/>
                    <a:p>
                      <a:pPr algn="ctr" rtl="1"/>
                      <a:r>
                        <a:rPr lang="he-IL" sz="2400" dirty="0" smtClean="0"/>
                        <a:t>שחין</a:t>
                      </a:r>
                      <a:endParaRPr lang="he-IL" sz="2400" dirty="0">
                        <a:latin typeface="David" pitchFamily="34" charset="-79"/>
                        <a:cs typeface="David" pitchFamily="34" charset="-79"/>
                      </a:endParaRPr>
                    </a:p>
                  </a:txBody>
                  <a:tcPr/>
                </a:tc>
                <a:tc>
                  <a:txBody>
                    <a:bodyPr/>
                    <a:lstStyle/>
                    <a:p>
                      <a:pPr algn="ctr" rtl="1"/>
                      <a:r>
                        <a:rPr lang="he-IL" sz="2400" dirty="0" smtClean="0"/>
                        <a:t>חושך</a:t>
                      </a:r>
                      <a:endParaRPr lang="he-IL" sz="2400" dirty="0">
                        <a:latin typeface="David" pitchFamily="34" charset="-79"/>
                        <a:cs typeface="David" pitchFamily="34" charset="-79"/>
                      </a:endParaRPr>
                    </a:p>
                  </a:txBody>
                  <a:tcPr/>
                </a:tc>
              </a:tr>
            </a:tbl>
          </a:graphicData>
        </a:graphic>
      </p:graphicFrame>
    </p:spTree>
    <p:extLst>
      <p:ext uri="{BB962C8B-B14F-4D97-AF65-F5344CB8AC3E}">
        <p14:creationId xmlns:p14="http://schemas.microsoft.com/office/powerpoint/2010/main" val="6953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right)">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right)">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ipe(right)">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right)">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right)">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wipe(right)">
                                      <p:cBhvr>
                                        <p:cTn id="48" dur="5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wipe(right)">
                                      <p:cBhvr>
                                        <p:cTn id="53" dur="5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1" presetClass="entr" presetSubtype="8" fill="hold" nodeType="click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heel(8)">
                                      <p:cBhvr>
                                        <p:cTn id="58"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
            <a:ext cx="8382000" cy="6248400"/>
          </a:xfrm>
        </p:spPr>
        <p:txBody>
          <a:bodyPr>
            <a:noAutofit/>
          </a:bodyPr>
          <a:lstStyle/>
          <a:p>
            <a:pPr marL="0" indent="0" algn="r" rtl="1">
              <a:buNone/>
            </a:pPr>
            <a:r>
              <a:rPr lang="he-IL" sz="2300" b="1" dirty="0" smtClean="0">
                <a:cs typeface="David" pitchFamily="34" charset="-79"/>
              </a:rPr>
              <a:t>נב</a:t>
            </a:r>
            <a:r>
              <a:rPr lang="he-IL" sz="2300" dirty="0" smtClean="0">
                <a:cs typeface="David" pitchFamily="34" charset="-79"/>
              </a:rPr>
              <a:t> </a:t>
            </a:r>
            <a:r>
              <a:rPr lang="he-IL" sz="2300" dirty="0">
                <a:cs typeface="David" pitchFamily="34" charset="-79"/>
              </a:rPr>
              <a:t>וַיַּסַּע כַּצֹּאן עַמּוֹ וַיְנַהֲגֵם כַּעֵדֶר בַּמִּדְבָּר. </a:t>
            </a:r>
            <a:endParaRPr lang="en-US" sz="2300" dirty="0">
              <a:cs typeface="David" pitchFamily="34" charset="-79"/>
            </a:endParaRPr>
          </a:p>
          <a:p>
            <a:pPr marL="0" indent="0" algn="r" rtl="1">
              <a:buNone/>
            </a:pPr>
            <a:r>
              <a:rPr lang="he-IL" sz="2300" b="1" dirty="0">
                <a:cs typeface="David" pitchFamily="34" charset="-79"/>
              </a:rPr>
              <a:t>נג</a:t>
            </a:r>
            <a:r>
              <a:rPr lang="he-IL" sz="2300" dirty="0">
                <a:cs typeface="David" pitchFamily="34" charset="-79"/>
              </a:rPr>
              <a:t> וַיַּנְחֵם לָבֶטַח וְלֹא פָחָדוּ וְאֶת-אוֹיְבֵיהֶם כִּסָּה הַיָּם. </a:t>
            </a:r>
            <a:endParaRPr lang="en-US" sz="2300" dirty="0">
              <a:cs typeface="David" pitchFamily="34" charset="-79"/>
            </a:endParaRPr>
          </a:p>
          <a:p>
            <a:pPr marL="0" indent="0" algn="r" rtl="1">
              <a:buNone/>
            </a:pPr>
            <a:r>
              <a:rPr lang="he-IL" sz="2300" b="1" u="sng" dirty="0" smtClean="0">
                <a:solidFill>
                  <a:schemeClr val="accent5"/>
                </a:solidFill>
                <a:cs typeface="David" pitchFamily="34" charset="-79"/>
              </a:rPr>
              <a:t>ספר יהושע</a:t>
            </a:r>
          </a:p>
          <a:p>
            <a:pPr marL="0" indent="0" algn="r" rtl="1">
              <a:buNone/>
            </a:pPr>
            <a:r>
              <a:rPr lang="he-IL" sz="2300" b="1" dirty="0" smtClean="0">
                <a:cs typeface="David" pitchFamily="34" charset="-79"/>
              </a:rPr>
              <a:t>נד</a:t>
            </a:r>
            <a:r>
              <a:rPr lang="he-IL" sz="2300" dirty="0" smtClean="0">
                <a:cs typeface="David" pitchFamily="34" charset="-79"/>
              </a:rPr>
              <a:t> </a:t>
            </a:r>
            <a:r>
              <a:rPr lang="he-IL" sz="2300" b="1" dirty="0">
                <a:solidFill>
                  <a:schemeClr val="accent5"/>
                </a:solidFill>
                <a:cs typeface="David" pitchFamily="34" charset="-79"/>
              </a:rPr>
              <a:t>וַיְבִיאֵם אֶל-גְּבוּל קָדְשׁוֹ הַר-זֶה קָנְתָה יְמִינוֹ. </a:t>
            </a:r>
            <a:endParaRPr lang="en-US" sz="2300" b="1" dirty="0">
              <a:solidFill>
                <a:schemeClr val="accent5"/>
              </a:solidFill>
              <a:cs typeface="David" pitchFamily="34" charset="-79"/>
            </a:endParaRPr>
          </a:p>
          <a:p>
            <a:pPr marL="0" indent="0" algn="r" rtl="1">
              <a:buNone/>
            </a:pPr>
            <a:r>
              <a:rPr lang="he-IL" sz="2300" b="1" dirty="0" smtClean="0">
                <a:cs typeface="David" pitchFamily="34" charset="-79"/>
              </a:rPr>
              <a:t>נה</a:t>
            </a:r>
            <a:r>
              <a:rPr lang="he-IL" sz="2300" dirty="0" smtClean="0">
                <a:cs typeface="David" pitchFamily="34" charset="-79"/>
              </a:rPr>
              <a:t> </a:t>
            </a:r>
            <a:r>
              <a:rPr lang="he-IL" sz="2300" b="1" dirty="0">
                <a:solidFill>
                  <a:schemeClr val="accent5"/>
                </a:solidFill>
                <a:cs typeface="David" pitchFamily="34" charset="-79"/>
              </a:rPr>
              <a:t>וַיְגָרֶשׁ מִפְּנֵיהֶם גּוֹיִם וַיַּפִּילֵם בְּחֶבֶל נַחֲלָה וַיַּשְׁכֵּן בְּאָהֳלֵיהֶם שִׁבְטֵי יִשְׂרָאֵל. </a:t>
            </a:r>
            <a:endParaRPr lang="en-US" sz="2300" b="1" dirty="0">
              <a:solidFill>
                <a:schemeClr val="accent5"/>
              </a:solidFill>
              <a:cs typeface="David" pitchFamily="34" charset="-79"/>
            </a:endParaRPr>
          </a:p>
          <a:p>
            <a:pPr marL="0" indent="0" algn="r" rtl="1">
              <a:buNone/>
            </a:pPr>
            <a:r>
              <a:rPr lang="he-IL" sz="2300" b="1" u="sng" dirty="0" smtClean="0">
                <a:solidFill>
                  <a:schemeClr val="accent4"/>
                </a:solidFill>
                <a:cs typeface="David" pitchFamily="34" charset="-79"/>
              </a:rPr>
              <a:t>ספר שופטים</a:t>
            </a:r>
          </a:p>
          <a:p>
            <a:pPr marL="0" indent="0" algn="r" rtl="1">
              <a:buNone/>
            </a:pPr>
            <a:r>
              <a:rPr lang="he-IL" sz="2300" b="1" dirty="0" smtClean="0">
                <a:cs typeface="David" pitchFamily="34" charset="-79"/>
              </a:rPr>
              <a:t>נו</a:t>
            </a:r>
            <a:r>
              <a:rPr lang="he-IL" sz="2300" dirty="0" smtClean="0">
                <a:cs typeface="David" pitchFamily="34" charset="-79"/>
              </a:rPr>
              <a:t> </a:t>
            </a:r>
            <a:r>
              <a:rPr lang="he-IL" sz="2300" b="1" dirty="0">
                <a:solidFill>
                  <a:schemeClr val="accent4"/>
                </a:solidFill>
                <a:cs typeface="David" pitchFamily="34" charset="-79"/>
              </a:rPr>
              <a:t>וַיְנַסּוּ וַיַּמְרוּ אֶת-אֱלֹהִים עֶלְיוֹן וְעֵדוֹתָיו לֹא שָׁמָרוּ. </a:t>
            </a:r>
            <a:endParaRPr lang="en-US" sz="2300" b="1" dirty="0">
              <a:solidFill>
                <a:schemeClr val="accent4"/>
              </a:solidFill>
              <a:cs typeface="David" pitchFamily="34" charset="-79"/>
            </a:endParaRPr>
          </a:p>
          <a:p>
            <a:pPr marL="0" indent="0" algn="r" rtl="1">
              <a:buNone/>
            </a:pPr>
            <a:r>
              <a:rPr lang="he-IL" sz="2300" b="1" dirty="0">
                <a:cs typeface="David" pitchFamily="34" charset="-79"/>
              </a:rPr>
              <a:t>נז</a:t>
            </a:r>
            <a:r>
              <a:rPr lang="he-IL" sz="2300" dirty="0">
                <a:cs typeface="David" pitchFamily="34" charset="-79"/>
              </a:rPr>
              <a:t> </a:t>
            </a:r>
            <a:r>
              <a:rPr lang="he-IL" sz="2300" b="1" dirty="0">
                <a:solidFill>
                  <a:schemeClr val="accent4"/>
                </a:solidFill>
                <a:cs typeface="David" pitchFamily="34" charset="-79"/>
              </a:rPr>
              <a:t>וַיִּסֹּגוּ וַיִּבְגְּדוּ כַּאֲבוֹתָם נֶהְפְּכוּ כְּקֶשֶׁת רְמִיָּה. </a:t>
            </a:r>
            <a:endParaRPr lang="en-US" sz="2300" b="1" dirty="0">
              <a:solidFill>
                <a:schemeClr val="accent4"/>
              </a:solidFill>
              <a:cs typeface="David" pitchFamily="34" charset="-79"/>
            </a:endParaRPr>
          </a:p>
          <a:p>
            <a:pPr marL="0" indent="0" algn="r" rtl="1">
              <a:buNone/>
            </a:pPr>
            <a:r>
              <a:rPr lang="he-IL" sz="2300" b="1" dirty="0">
                <a:cs typeface="David" pitchFamily="34" charset="-79"/>
              </a:rPr>
              <a:t>נח</a:t>
            </a:r>
            <a:r>
              <a:rPr lang="he-IL" sz="2300" dirty="0">
                <a:cs typeface="David" pitchFamily="34" charset="-79"/>
              </a:rPr>
              <a:t> </a:t>
            </a:r>
            <a:r>
              <a:rPr lang="he-IL" sz="2300" b="1" dirty="0">
                <a:solidFill>
                  <a:schemeClr val="accent4"/>
                </a:solidFill>
                <a:cs typeface="David" pitchFamily="34" charset="-79"/>
              </a:rPr>
              <a:t>וַיַּכְעִיסוּהוּ בְּבָמוֹתָם וּבִפְסִילֵיהֶם יַקְנִיאוּהוּ. </a:t>
            </a:r>
            <a:endParaRPr lang="en-US" sz="2300" b="1" dirty="0">
              <a:solidFill>
                <a:schemeClr val="accent4"/>
              </a:solidFill>
              <a:cs typeface="David" pitchFamily="34" charset="-79"/>
            </a:endParaRPr>
          </a:p>
          <a:p>
            <a:pPr marL="0" indent="0" algn="r" rtl="1">
              <a:buNone/>
            </a:pPr>
            <a:r>
              <a:rPr lang="he-IL" sz="2300" b="1" dirty="0">
                <a:cs typeface="David" pitchFamily="34" charset="-79"/>
              </a:rPr>
              <a:t>נט</a:t>
            </a:r>
            <a:r>
              <a:rPr lang="he-IL" sz="2300" dirty="0">
                <a:cs typeface="David" pitchFamily="34" charset="-79"/>
              </a:rPr>
              <a:t> </a:t>
            </a:r>
            <a:r>
              <a:rPr lang="he-IL" sz="2300" b="1" dirty="0">
                <a:solidFill>
                  <a:schemeClr val="accent4"/>
                </a:solidFill>
                <a:cs typeface="David" pitchFamily="34" charset="-79"/>
              </a:rPr>
              <a:t>שָׁמַע אֱלֹהִים וַיִּתְעַבָּר וַיִּמְאַס מְאֹד בְּיִשְׂרָאֵל. </a:t>
            </a:r>
            <a:endParaRPr lang="en-US" sz="2300" b="1" dirty="0">
              <a:solidFill>
                <a:schemeClr val="accent4"/>
              </a:solidFill>
              <a:cs typeface="David" pitchFamily="34" charset="-79"/>
            </a:endParaRPr>
          </a:p>
          <a:p>
            <a:pPr marL="0" indent="0" algn="r" rtl="1">
              <a:buNone/>
            </a:pPr>
            <a:r>
              <a:rPr lang="he-IL" sz="2300" b="1" u="sng" dirty="0" smtClean="0">
                <a:solidFill>
                  <a:schemeClr val="accent3"/>
                </a:solidFill>
                <a:cs typeface="David" pitchFamily="34" charset="-79"/>
              </a:rPr>
              <a:t>ספר שמואל</a:t>
            </a:r>
            <a:endParaRPr lang="en-US" sz="2300" b="1" u="sng" dirty="0">
              <a:solidFill>
                <a:schemeClr val="accent3"/>
              </a:solidFill>
              <a:cs typeface="David" pitchFamily="34" charset="-79"/>
            </a:endParaRPr>
          </a:p>
          <a:p>
            <a:pPr marL="0" indent="0" algn="r" rtl="1">
              <a:buNone/>
            </a:pPr>
            <a:r>
              <a:rPr lang="he-IL" sz="2300" b="1" dirty="0">
                <a:cs typeface="David" pitchFamily="34" charset="-79"/>
              </a:rPr>
              <a:t>ס</a:t>
            </a:r>
            <a:r>
              <a:rPr lang="he-IL" sz="2300" dirty="0">
                <a:cs typeface="David" pitchFamily="34" charset="-79"/>
              </a:rPr>
              <a:t> </a:t>
            </a:r>
            <a:r>
              <a:rPr lang="he-IL" sz="2300" b="1" dirty="0">
                <a:solidFill>
                  <a:schemeClr val="accent3"/>
                </a:solidFill>
                <a:cs typeface="David" pitchFamily="34" charset="-79"/>
              </a:rPr>
              <a:t>וַיִּטֹּשׁ מִשְׁכַּן שִׁלוֹ אֹהֶל שִׁכֵּן בָּאָדָם. </a:t>
            </a:r>
            <a:endParaRPr lang="en-US" sz="2300" b="1" dirty="0">
              <a:solidFill>
                <a:schemeClr val="accent3"/>
              </a:solidFill>
              <a:cs typeface="David" pitchFamily="34" charset="-79"/>
            </a:endParaRPr>
          </a:p>
          <a:p>
            <a:pPr marL="0" indent="0" algn="r" rtl="1">
              <a:buNone/>
            </a:pPr>
            <a:r>
              <a:rPr lang="he-IL" sz="2300" b="1" dirty="0">
                <a:cs typeface="David" pitchFamily="34" charset="-79"/>
              </a:rPr>
              <a:t>סא</a:t>
            </a:r>
            <a:r>
              <a:rPr lang="he-IL" sz="2300" dirty="0">
                <a:cs typeface="David" pitchFamily="34" charset="-79"/>
              </a:rPr>
              <a:t> </a:t>
            </a:r>
            <a:r>
              <a:rPr lang="he-IL" sz="2300" b="1" dirty="0">
                <a:solidFill>
                  <a:schemeClr val="accent3"/>
                </a:solidFill>
                <a:cs typeface="David" pitchFamily="34" charset="-79"/>
              </a:rPr>
              <a:t>וַיִּתֵּן לַשְּׁבִי עֻזּוֹ וְתִפְאַרְתּוֹ בְיַד-צָר. </a:t>
            </a:r>
            <a:endParaRPr lang="en-US" sz="2300" b="1" dirty="0">
              <a:solidFill>
                <a:schemeClr val="accent3"/>
              </a:solidFill>
              <a:cs typeface="David" pitchFamily="34" charset="-79"/>
            </a:endParaRPr>
          </a:p>
          <a:p>
            <a:pPr marL="0" indent="0" algn="r" rtl="1">
              <a:buNone/>
            </a:pPr>
            <a:r>
              <a:rPr lang="he-IL" sz="2300" b="1" dirty="0" smtClean="0">
                <a:cs typeface="David" pitchFamily="34" charset="-79"/>
              </a:rPr>
              <a:t>סב</a:t>
            </a:r>
            <a:r>
              <a:rPr lang="he-IL" sz="2300" b="1" dirty="0" smtClean="0">
                <a:solidFill>
                  <a:schemeClr val="accent3"/>
                </a:solidFill>
                <a:cs typeface="David" pitchFamily="34" charset="-79"/>
              </a:rPr>
              <a:t> </a:t>
            </a:r>
            <a:r>
              <a:rPr lang="he-IL" sz="2300" b="1" dirty="0">
                <a:solidFill>
                  <a:schemeClr val="accent3"/>
                </a:solidFill>
                <a:cs typeface="David" pitchFamily="34" charset="-79"/>
              </a:rPr>
              <a:t>וַיַּסְגֵּר לַחֶרֶב עַמּוֹ וּבְנַחֲלָתוֹ הִתְעַבָּר. </a:t>
            </a:r>
            <a:endParaRPr lang="en-US" sz="2300" b="1" dirty="0">
              <a:solidFill>
                <a:schemeClr val="accent3"/>
              </a:solidFill>
              <a:cs typeface="David" pitchFamily="34" charset="-79"/>
            </a:endParaRPr>
          </a:p>
          <a:p>
            <a:pPr marL="0" indent="0" algn="r" rtl="1">
              <a:buNone/>
            </a:pPr>
            <a:r>
              <a:rPr lang="he-IL" sz="2300" b="1" dirty="0" smtClean="0">
                <a:cs typeface="David" pitchFamily="34" charset="-79"/>
              </a:rPr>
              <a:t>סג</a:t>
            </a:r>
            <a:r>
              <a:rPr lang="he-IL" sz="2300" dirty="0" smtClean="0">
                <a:cs typeface="David" pitchFamily="34" charset="-79"/>
              </a:rPr>
              <a:t> </a:t>
            </a:r>
            <a:r>
              <a:rPr lang="he-IL" sz="2300" b="1" dirty="0">
                <a:solidFill>
                  <a:schemeClr val="accent3"/>
                </a:solidFill>
                <a:cs typeface="David" pitchFamily="34" charset="-79"/>
              </a:rPr>
              <a:t>בַּחוּרָיו אָכְלָה-אֵשׁ וּבְתוּלֹתָיו לֹא הוּלָּלוּ. </a:t>
            </a:r>
            <a:endParaRPr lang="en-US" sz="2300" b="1" dirty="0">
              <a:solidFill>
                <a:schemeClr val="accent3"/>
              </a:solidFill>
              <a:cs typeface="David" pitchFamily="34" charset="-79"/>
            </a:endParaRPr>
          </a:p>
          <a:p>
            <a:pPr marL="0" indent="0" algn="r" rtl="1">
              <a:buNone/>
            </a:pPr>
            <a:r>
              <a:rPr lang="he-IL" sz="2300" b="1" dirty="0">
                <a:cs typeface="David" pitchFamily="34" charset="-79"/>
              </a:rPr>
              <a:t>סד</a:t>
            </a:r>
            <a:r>
              <a:rPr lang="he-IL" sz="2300" dirty="0">
                <a:cs typeface="David" pitchFamily="34" charset="-79"/>
              </a:rPr>
              <a:t> </a:t>
            </a:r>
            <a:r>
              <a:rPr lang="he-IL" sz="2300" b="1" dirty="0">
                <a:solidFill>
                  <a:schemeClr val="accent3"/>
                </a:solidFill>
                <a:cs typeface="David" pitchFamily="34" charset="-79"/>
              </a:rPr>
              <a:t>כֹּהֲנָיו בַּחֶרֶב נָפָלוּ וְאַלְמְנֹתָיו לֹא תִבְכֶּינָה. </a:t>
            </a:r>
            <a:endParaRPr lang="en-US" sz="2300" b="1" dirty="0">
              <a:solidFill>
                <a:schemeClr val="accent3"/>
              </a:solidFill>
              <a:cs typeface="David" pitchFamily="34" charset="-79"/>
            </a:endParaRPr>
          </a:p>
        </p:txBody>
      </p:sp>
    </p:spTree>
    <p:extLst>
      <p:ext uri="{BB962C8B-B14F-4D97-AF65-F5344CB8AC3E}">
        <p14:creationId xmlns:p14="http://schemas.microsoft.com/office/powerpoint/2010/main" val="396431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righ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righ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righ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righ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right)">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right)">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right)">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right)">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wipe(right)">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wipe(right)">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wipe(right)">
                                      <p:cBhvr>
                                        <p:cTn id="8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38600" y="152400"/>
            <a:ext cx="4953000" cy="4525963"/>
          </a:xfrm>
        </p:spPr>
        <p:txBody>
          <a:bodyPr>
            <a:noAutofit/>
          </a:bodyPr>
          <a:lstStyle/>
          <a:p>
            <a:pPr marL="0" indent="0" algn="r" rtl="1">
              <a:buNone/>
            </a:pPr>
            <a:r>
              <a:rPr lang="he-IL" sz="2600" b="1" dirty="0" smtClean="0">
                <a:cs typeface="David" pitchFamily="34" charset="-79"/>
              </a:rPr>
              <a:t>סה</a:t>
            </a:r>
            <a:r>
              <a:rPr lang="he-IL" sz="2600" dirty="0" smtClean="0">
                <a:cs typeface="David" pitchFamily="34" charset="-79"/>
              </a:rPr>
              <a:t> </a:t>
            </a:r>
            <a:r>
              <a:rPr lang="he-IL" sz="2600" b="1" dirty="0">
                <a:solidFill>
                  <a:schemeClr val="accent2"/>
                </a:solidFill>
                <a:cs typeface="David" pitchFamily="34" charset="-79"/>
              </a:rPr>
              <a:t>וַיִּקַץ כְּיָשֵׁן אֲדֹנָי כְּגִבּוֹר מִתְרוֹנֵן מִיָּיִן. </a:t>
            </a:r>
            <a:endParaRPr lang="en-US" sz="2600" b="1" dirty="0">
              <a:solidFill>
                <a:schemeClr val="accent2"/>
              </a:solidFill>
              <a:cs typeface="David" pitchFamily="34" charset="-79"/>
            </a:endParaRPr>
          </a:p>
          <a:p>
            <a:pPr marL="0" indent="0" algn="r" rtl="1">
              <a:buNone/>
            </a:pPr>
            <a:r>
              <a:rPr lang="he-IL" sz="2600" b="1" dirty="0" smtClean="0">
                <a:cs typeface="David" pitchFamily="34" charset="-79"/>
              </a:rPr>
              <a:t>סו</a:t>
            </a:r>
            <a:r>
              <a:rPr lang="he-IL" sz="2600" dirty="0" smtClean="0">
                <a:cs typeface="David" pitchFamily="34" charset="-79"/>
              </a:rPr>
              <a:t> </a:t>
            </a:r>
            <a:r>
              <a:rPr lang="he-IL" sz="2600" b="1" dirty="0">
                <a:solidFill>
                  <a:schemeClr val="accent1"/>
                </a:solidFill>
                <a:cs typeface="David" pitchFamily="34" charset="-79"/>
              </a:rPr>
              <a:t>וַיַּךְ-צָרָיו אָחוֹר חֶרְפַּת עוֹלָם נָתַן לָמוֹ. </a:t>
            </a:r>
            <a:endParaRPr lang="en-US" sz="2600" b="1" dirty="0">
              <a:solidFill>
                <a:schemeClr val="accent1"/>
              </a:solidFill>
              <a:cs typeface="David" pitchFamily="34" charset="-79"/>
            </a:endParaRPr>
          </a:p>
          <a:p>
            <a:pPr marL="0" indent="0" algn="r" rtl="1">
              <a:buNone/>
            </a:pPr>
            <a:r>
              <a:rPr lang="he-IL" sz="2600" b="1" dirty="0" smtClean="0">
                <a:cs typeface="David" pitchFamily="34" charset="-79"/>
              </a:rPr>
              <a:t>סז</a:t>
            </a:r>
            <a:r>
              <a:rPr lang="he-IL" sz="2600" dirty="0" smtClean="0">
                <a:cs typeface="David" pitchFamily="34" charset="-79"/>
              </a:rPr>
              <a:t> </a:t>
            </a:r>
            <a:r>
              <a:rPr lang="he-IL" sz="2600" b="1" dirty="0">
                <a:cs typeface="David" pitchFamily="34" charset="-79"/>
              </a:rPr>
              <a:t>וַיִּמְאַס בְּאֹהֶל יוֹסֵף וּבְשֵׁבֶט אֶפְרַיִם לֹא בָחָר. </a:t>
            </a:r>
            <a:endParaRPr lang="en-US" sz="2600" b="1" dirty="0">
              <a:cs typeface="David" pitchFamily="34" charset="-79"/>
            </a:endParaRPr>
          </a:p>
          <a:p>
            <a:pPr marL="0" indent="0" algn="r" rtl="1">
              <a:buNone/>
            </a:pPr>
            <a:r>
              <a:rPr lang="he-IL" sz="2600" b="1" dirty="0" smtClean="0">
                <a:cs typeface="David" pitchFamily="34" charset="-79"/>
              </a:rPr>
              <a:t>סח</a:t>
            </a:r>
            <a:r>
              <a:rPr lang="he-IL" sz="2600" dirty="0" smtClean="0">
                <a:cs typeface="David" pitchFamily="34" charset="-79"/>
              </a:rPr>
              <a:t> </a:t>
            </a:r>
            <a:r>
              <a:rPr lang="he-IL" sz="2600" b="1" dirty="0">
                <a:solidFill>
                  <a:schemeClr val="accent6"/>
                </a:solidFill>
                <a:cs typeface="David" pitchFamily="34" charset="-79"/>
              </a:rPr>
              <a:t>וַיִּבְחַר אֶת-שֵׁבֶט יְהוּדָה אֶת-הַר צִיּוֹן אֲשֶׁר אָהֵב.</a:t>
            </a:r>
            <a:r>
              <a:rPr lang="he-IL" sz="2600" dirty="0">
                <a:cs typeface="David" pitchFamily="34" charset="-79"/>
              </a:rPr>
              <a:t> </a:t>
            </a:r>
            <a:endParaRPr lang="en-US" sz="2600" dirty="0">
              <a:cs typeface="David" pitchFamily="34" charset="-79"/>
            </a:endParaRPr>
          </a:p>
          <a:p>
            <a:pPr marL="0" indent="0" algn="r" rtl="1">
              <a:buNone/>
            </a:pPr>
            <a:r>
              <a:rPr lang="he-IL" sz="2600" b="1" dirty="0">
                <a:cs typeface="David" pitchFamily="34" charset="-79"/>
              </a:rPr>
              <a:t>סט</a:t>
            </a:r>
            <a:r>
              <a:rPr lang="he-IL" sz="2600" dirty="0">
                <a:cs typeface="David" pitchFamily="34" charset="-79"/>
              </a:rPr>
              <a:t> וַיִּבֶן כְּמוֹ-רָמִים מִקְדָּשׁוֹ כְּאֶרֶץ יְסָדָהּ לְעוֹלָם. </a:t>
            </a:r>
            <a:endParaRPr lang="en-US" sz="2600" dirty="0">
              <a:cs typeface="David" pitchFamily="34" charset="-79"/>
            </a:endParaRPr>
          </a:p>
          <a:p>
            <a:pPr marL="0" indent="0" algn="r" rtl="1">
              <a:buNone/>
            </a:pPr>
            <a:r>
              <a:rPr lang="he-IL" sz="2600" b="1" dirty="0">
                <a:cs typeface="David" pitchFamily="34" charset="-79"/>
              </a:rPr>
              <a:t>ע</a:t>
            </a:r>
            <a:r>
              <a:rPr lang="he-IL" sz="2600" dirty="0">
                <a:cs typeface="David" pitchFamily="34" charset="-79"/>
              </a:rPr>
              <a:t> </a:t>
            </a:r>
            <a:r>
              <a:rPr lang="he-IL" sz="2600" b="1" dirty="0">
                <a:solidFill>
                  <a:schemeClr val="accent5"/>
                </a:solidFill>
                <a:cs typeface="David" pitchFamily="34" charset="-79"/>
              </a:rPr>
              <a:t>וַיִּבְחַר בְּדָוִד עַבְדּוֹ וַיִּקָּחֵהוּ מִמִּכְלְאֹת צֹאן. </a:t>
            </a:r>
            <a:endParaRPr lang="en-US" sz="2600" b="1" dirty="0">
              <a:solidFill>
                <a:schemeClr val="accent5"/>
              </a:solidFill>
              <a:cs typeface="David" pitchFamily="34" charset="-79"/>
            </a:endParaRPr>
          </a:p>
          <a:p>
            <a:pPr marL="0" indent="0" algn="r" rtl="1">
              <a:buNone/>
            </a:pPr>
            <a:r>
              <a:rPr lang="he-IL" sz="2600" b="1" dirty="0" smtClean="0">
                <a:cs typeface="David" pitchFamily="34" charset="-79"/>
              </a:rPr>
              <a:t>עא</a:t>
            </a:r>
            <a:r>
              <a:rPr lang="he-IL" sz="2600" dirty="0" smtClean="0">
                <a:cs typeface="David" pitchFamily="34" charset="-79"/>
              </a:rPr>
              <a:t> </a:t>
            </a:r>
            <a:r>
              <a:rPr lang="he-IL" sz="2600" dirty="0">
                <a:cs typeface="David" pitchFamily="34" charset="-79"/>
              </a:rPr>
              <a:t>מֵאַחַר עָלוֹת הֱבִיאוֹ לִרְעוֹת בְּיַעֲקֹב עַמּוֹ וּבְיִשְׂרָאֵל נַחֲלָתוֹ. </a:t>
            </a:r>
            <a:endParaRPr lang="he-IL" sz="2600" dirty="0" smtClean="0">
              <a:cs typeface="David" pitchFamily="34" charset="-79"/>
            </a:endParaRPr>
          </a:p>
          <a:p>
            <a:pPr marL="0" indent="0" algn="r" rtl="1">
              <a:buNone/>
            </a:pPr>
            <a:r>
              <a:rPr lang="he-IL" sz="2600" b="1" dirty="0" smtClean="0">
                <a:cs typeface="David" pitchFamily="34" charset="-79"/>
              </a:rPr>
              <a:t>עב</a:t>
            </a:r>
            <a:r>
              <a:rPr lang="he-IL" sz="2600" dirty="0" smtClean="0">
                <a:cs typeface="David" pitchFamily="34" charset="-79"/>
              </a:rPr>
              <a:t> </a:t>
            </a:r>
            <a:r>
              <a:rPr lang="he-IL" sz="2600" dirty="0">
                <a:cs typeface="David" pitchFamily="34" charset="-79"/>
              </a:rPr>
              <a:t>וַיִּרְעֵם כְּתֹם לְבָבוֹ וּבִתְבוּנוֹת כַּפָּיו יַנְחֵם</a:t>
            </a:r>
            <a:r>
              <a:rPr lang="he-IL" sz="2600" dirty="0" smtClean="0">
                <a:cs typeface="David" pitchFamily="34" charset="-79"/>
              </a:rPr>
              <a:t>.</a:t>
            </a:r>
            <a:endParaRPr lang="en-US" sz="2600" dirty="0">
              <a:cs typeface="David" pitchFamily="34" charset="-79"/>
            </a:endParaRPr>
          </a:p>
        </p:txBody>
      </p:sp>
      <p:sp>
        <p:nvSpPr>
          <p:cNvPr id="4" name="Right Arrow Callout 3"/>
          <p:cNvSpPr/>
          <p:nvPr/>
        </p:nvSpPr>
        <p:spPr>
          <a:xfrm>
            <a:off x="47168" y="990600"/>
            <a:ext cx="4114800" cy="381000"/>
          </a:xfrm>
          <a:prstGeom prst="rightArrowCallout">
            <a:avLst>
              <a:gd name="adj1" fmla="val 25000"/>
              <a:gd name="adj2" fmla="val 25000"/>
              <a:gd name="adj3" fmla="val 25000"/>
              <a:gd name="adj4" fmla="val 93207"/>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GB" sz="2000" dirty="0" smtClean="0"/>
              <a:t>Beats enemies – Shaul and David</a:t>
            </a:r>
            <a:endParaRPr lang="he-IL" sz="2000" dirty="0"/>
          </a:p>
        </p:txBody>
      </p:sp>
      <p:sp>
        <p:nvSpPr>
          <p:cNvPr id="5" name="Right Arrow Callout 4"/>
          <p:cNvSpPr/>
          <p:nvPr/>
        </p:nvSpPr>
        <p:spPr>
          <a:xfrm>
            <a:off x="32654" y="1600200"/>
            <a:ext cx="8196946" cy="381000"/>
          </a:xfrm>
          <a:prstGeom prst="rightArrowCallout">
            <a:avLst>
              <a:gd name="adj1" fmla="val 25000"/>
              <a:gd name="adj2" fmla="val 25000"/>
              <a:gd name="adj3" fmla="val 20219"/>
              <a:gd name="adj4" fmla="val 94121"/>
            </a:avLst>
          </a:prstGeom>
        </p:spPr>
        <p:style>
          <a:lnRef idx="0">
            <a:schemeClr val="dk1"/>
          </a:lnRef>
          <a:fillRef idx="3">
            <a:schemeClr val="dk1"/>
          </a:fillRef>
          <a:effectRef idx="3">
            <a:schemeClr val="dk1"/>
          </a:effectRef>
          <a:fontRef idx="minor">
            <a:schemeClr val="lt1"/>
          </a:fontRef>
        </p:style>
        <p:txBody>
          <a:bodyPr rtlCol="1" anchor="ctr"/>
          <a:lstStyle/>
          <a:p>
            <a:pPr algn="ctr"/>
            <a:r>
              <a:rPr lang="en-GB" sz="2000" dirty="0" smtClean="0"/>
              <a:t>Rejection of Mishkan and Ephraim as the place for G-d to rest His Name.</a:t>
            </a:r>
            <a:endParaRPr lang="he-IL" sz="2000" dirty="0"/>
          </a:p>
        </p:txBody>
      </p:sp>
      <p:sp>
        <p:nvSpPr>
          <p:cNvPr id="6" name="Right Arrow Callout 5"/>
          <p:cNvSpPr/>
          <p:nvPr/>
        </p:nvSpPr>
        <p:spPr>
          <a:xfrm>
            <a:off x="29032" y="2146299"/>
            <a:ext cx="4085768" cy="758374"/>
          </a:xfrm>
          <a:prstGeom prst="rightArrowCallout">
            <a:avLst>
              <a:gd name="adj1" fmla="val 25000"/>
              <a:gd name="adj2" fmla="val 25000"/>
              <a:gd name="adj3" fmla="val 13571"/>
              <a:gd name="adj4" fmla="val 96011"/>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en-GB" sz="2000" dirty="0" smtClean="0"/>
              <a:t>Yehuda and Yerushalayim are chosen</a:t>
            </a:r>
          </a:p>
        </p:txBody>
      </p:sp>
      <p:sp>
        <p:nvSpPr>
          <p:cNvPr id="7" name="Right Arrow Callout 6"/>
          <p:cNvSpPr/>
          <p:nvPr/>
        </p:nvSpPr>
        <p:spPr>
          <a:xfrm>
            <a:off x="47167" y="3581400"/>
            <a:ext cx="4074889" cy="685800"/>
          </a:xfrm>
          <a:prstGeom prst="rightArrowCallout">
            <a:avLst>
              <a:gd name="adj1" fmla="val 25000"/>
              <a:gd name="adj2" fmla="val 25000"/>
              <a:gd name="adj3" fmla="val 25000"/>
              <a:gd name="adj4" fmla="val 93896"/>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en-GB" sz="2000" dirty="0" smtClean="0"/>
              <a:t>David is chosen.</a:t>
            </a:r>
            <a:endParaRPr lang="he-IL" sz="2000" dirty="0"/>
          </a:p>
        </p:txBody>
      </p:sp>
      <p:sp>
        <p:nvSpPr>
          <p:cNvPr id="9" name="Right Arrow Callout 8"/>
          <p:cNvSpPr/>
          <p:nvPr/>
        </p:nvSpPr>
        <p:spPr>
          <a:xfrm>
            <a:off x="76200" y="76200"/>
            <a:ext cx="4114800" cy="762000"/>
          </a:xfrm>
          <a:prstGeom prst="rightArrowCallout">
            <a:avLst>
              <a:gd name="adj1" fmla="val 25000"/>
              <a:gd name="adj2" fmla="val 25000"/>
              <a:gd name="adj3" fmla="val 25000"/>
              <a:gd name="adj4" fmla="val 92800"/>
            </a:avLst>
          </a:prstGeom>
        </p:spPr>
        <p:style>
          <a:lnRef idx="0">
            <a:schemeClr val="accent2"/>
          </a:lnRef>
          <a:fillRef idx="3">
            <a:schemeClr val="accent2"/>
          </a:fillRef>
          <a:effectRef idx="3">
            <a:schemeClr val="accent2"/>
          </a:effectRef>
          <a:fontRef idx="minor">
            <a:schemeClr val="lt1"/>
          </a:fontRef>
        </p:style>
        <p:txBody>
          <a:bodyPr rtlCol="1" anchor="ctr"/>
          <a:lstStyle/>
          <a:p>
            <a:pPr algn="ctr"/>
            <a:r>
              <a:rPr lang="en-GB" sz="2000" dirty="0" smtClean="0"/>
              <a:t>Great comeback. G-d is waking from His sleep.</a:t>
            </a:r>
            <a:endParaRPr lang="he-IL" sz="2000" dirty="0"/>
          </a:p>
        </p:txBody>
      </p:sp>
      <p:sp>
        <p:nvSpPr>
          <p:cNvPr id="10" name="Rounded Rectangle 9"/>
          <p:cNvSpPr/>
          <p:nvPr/>
        </p:nvSpPr>
        <p:spPr>
          <a:xfrm>
            <a:off x="144544" y="5943600"/>
            <a:ext cx="7856456" cy="762000"/>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en-GB" sz="2400" dirty="0" smtClean="0"/>
              <a:t>The perek is lauding the House of David.</a:t>
            </a:r>
          </a:p>
          <a:p>
            <a:pPr algn="ctr"/>
            <a:r>
              <a:rPr lang="en-GB" sz="2400" dirty="0" smtClean="0"/>
              <a:t>David internalised the message of Chumash and Haazinu.</a:t>
            </a:r>
            <a:endParaRPr lang="he-IL" sz="2400" dirty="0"/>
          </a:p>
        </p:txBody>
      </p:sp>
    </p:spTree>
    <p:extLst>
      <p:ext uri="{BB962C8B-B14F-4D97-AF65-F5344CB8AC3E}">
        <p14:creationId xmlns:p14="http://schemas.microsoft.com/office/powerpoint/2010/main" val="80582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0-#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right)">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0-#ppt_w/2"/>
                                          </p:val>
                                        </p:tav>
                                        <p:tav tm="100000">
                                          <p:val>
                                            <p:strVal val="#ppt_x"/>
                                          </p:val>
                                        </p:tav>
                                      </p:tavLst>
                                    </p:anim>
                                    <p:anim calcmode="lin" valueType="num">
                                      <p:cBhvr additive="base">
                                        <p:cTn id="2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right)">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additive="base">
                                        <p:cTn id="34" dur="500" fill="hold"/>
                                        <p:tgtEl>
                                          <p:spTgt spid="5"/>
                                        </p:tgtEl>
                                        <p:attrNameLst>
                                          <p:attrName>ppt_x</p:attrName>
                                        </p:attrNameLst>
                                      </p:cBhvr>
                                      <p:tavLst>
                                        <p:tav tm="0">
                                          <p:val>
                                            <p:strVal val="0-#ppt_w/2"/>
                                          </p:val>
                                        </p:tav>
                                        <p:tav tm="100000">
                                          <p:val>
                                            <p:strVal val="#ppt_x"/>
                                          </p:val>
                                        </p:tav>
                                      </p:tavLst>
                                    </p:anim>
                                    <p:anim calcmode="lin" valueType="num">
                                      <p:cBhvr additive="base">
                                        <p:cTn id="35"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right)">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additive="base">
                                        <p:cTn id="45" dur="500" fill="hold"/>
                                        <p:tgtEl>
                                          <p:spTgt spid="6"/>
                                        </p:tgtEl>
                                        <p:attrNameLst>
                                          <p:attrName>ppt_x</p:attrName>
                                        </p:attrNameLst>
                                      </p:cBhvr>
                                      <p:tavLst>
                                        <p:tav tm="0">
                                          <p:val>
                                            <p:strVal val="0-#ppt_w/2"/>
                                          </p:val>
                                        </p:tav>
                                        <p:tav tm="100000">
                                          <p:val>
                                            <p:strVal val="#ppt_x"/>
                                          </p:val>
                                        </p:tav>
                                      </p:tavLst>
                                    </p:anim>
                                    <p:anim calcmode="lin" valueType="num">
                                      <p:cBhvr additive="base">
                                        <p:cTn id="46"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wipe(right)">
                                      <p:cBhvr>
                                        <p:cTn id="51" dur="500"/>
                                        <p:tgtEl>
                                          <p:spTgt spid="3">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wipe(right)">
                                      <p:cBhvr>
                                        <p:cTn id="56" dur="5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0-#ppt_w/2"/>
                                          </p:val>
                                        </p:tav>
                                        <p:tav tm="100000">
                                          <p:val>
                                            <p:strVal val="#ppt_x"/>
                                          </p:val>
                                        </p:tav>
                                      </p:tavLst>
                                    </p:anim>
                                    <p:anim calcmode="lin" valueType="num">
                                      <p:cBhvr additive="base">
                                        <p:cTn id="6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wipe(right)">
                                      <p:cBhvr>
                                        <p:cTn id="67" dur="500"/>
                                        <p:tgtEl>
                                          <p:spTgt spid="3">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grpId="0" nodeType="clickEffect">
                                  <p:stCondLst>
                                    <p:cond delay="0"/>
                                  </p:stCondLst>
                                  <p:childTnLst>
                                    <p:set>
                                      <p:cBhvr>
                                        <p:cTn id="71" dur="1" fill="hold">
                                          <p:stCondLst>
                                            <p:cond delay="0"/>
                                          </p:stCondLst>
                                        </p:cTn>
                                        <p:tgtEl>
                                          <p:spTgt spid="3">
                                            <p:txEl>
                                              <p:pRg st="7" end="7"/>
                                            </p:txEl>
                                          </p:spTgt>
                                        </p:tgtEl>
                                        <p:attrNameLst>
                                          <p:attrName>style.visibility</p:attrName>
                                        </p:attrNameLst>
                                      </p:cBhvr>
                                      <p:to>
                                        <p:strVal val="visible"/>
                                      </p:to>
                                    </p:set>
                                    <p:animEffect transition="in" filter="wipe(right)">
                                      <p:cBhvr>
                                        <p:cTn id="72" dur="500"/>
                                        <p:tgtEl>
                                          <p:spTgt spid="3">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1" presetClass="entr" presetSubtype="8"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heel(8)">
                                      <p:cBhvr>
                                        <p:cTn id="7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chor="ctr">
            <a:normAutofit/>
          </a:bodyPr>
          <a:lstStyle/>
          <a:p>
            <a:r>
              <a:rPr lang="en-GB" b="1" dirty="0" smtClean="0">
                <a:solidFill>
                  <a:schemeClr val="accent3"/>
                </a:solidFill>
              </a:rPr>
              <a:t>Biggest </a:t>
            </a:r>
            <a:r>
              <a:rPr lang="en-GB" b="1" dirty="0">
                <a:solidFill>
                  <a:schemeClr val="accent3"/>
                </a:solidFill>
              </a:rPr>
              <a:t>miracle worker in </a:t>
            </a:r>
            <a:r>
              <a:rPr lang="en-GB" b="1" dirty="0" smtClean="0">
                <a:solidFill>
                  <a:schemeClr val="accent3"/>
                </a:solidFill>
              </a:rPr>
              <a:t>nevi’im </a:t>
            </a:r>
            <a:r>
              <a:rPr lang="en-GB" b="1" dirty="0">
                <a:solidFill>
                  <a:schemeClr val="accent3"/>
                </a:solidFill>
              </a:rPr>
              <a:t>– Eliyahu. </a:t>
            </a:r>
            <a:endParaRPr lang="en-GB" b="1" dirty="0" smtClean="0">
              <a:solidFill>
                <a:schemeClr val="accent3"/>
              </a:solidFill>
            </a:endParaRPr>
          </a:p>
          <a:p>
            <a:r>
              <a:rPr lang="en-GB" b="1" dirty="0" smtClean="0">
                <a:solidFill>
                  <a:schemeClr val="accent2"/>
                </a:solidFill>
              </a:rPr>
              <a:t>But job of the navi is NOT miracles. So why all of a sudden in the time of Eliyahu do we need miracles?</a:t>
            </a:r>
          </a:p>
          <a:p>
            <a:r>
              <a:rPr lang="en-GB" b="1" dirty="0" smtClean="0">
                <a:solidFill>
                  <a:schemeClr val="accent3"/>
                </a:solidFill>
              </a:rPr>
              <a:t>Miracles </a:t>
            </a:r>
            <a:r>
              <a:rPr lang="en-GB" b="1" dirty="0">
                <a:solidFill>
                  <a:schemeClr val="accent3"/>
                </a:solidFill>
              </a:rPr>
              <a:t>are a jump </a:t>
            </a:r>
            <a:r>
              <a:rPr lang="en-GB" b="1" dirty="0" smtClean="0">
                <a:solidFill>
                  <a:schemeClr val="accent3"/>
                </a:solidFill>
              </a:rPr>
              <a:t>start – only necessary when things are bad.</a:t>
            </a:r>
          </a:p>
          <a:p>
            <a:pPr lvl="0"/>
            <a:r>
              <a:rPr lang="en-GB" b="1" dirty="0" smtClean="0">
                <a:solidFill>
                  <a:schemeClr val="accent2"/>
                </a:solidFill>
              </a:rPr>
              <a:t>If the belief of G-d is in question, then they need a miraculous experience as a jumpstart.</a:t>
            </a:r>
          </a:p>
          <a:p>
            <a:pPr lvl="0"/>
            <a:r>
              <a:rPr lang="en-GB" b="1" dirty="0" smtClean="0">
                <a:solidFill>
                  <a:schemeClr val="accent3"/>
                </a:solidFill>
              </a:rPr>
              <a:t>If the question is how to serve G-d best, then they need a regular educational navi.</a:t>
            </a:r>
          </a:p>
        </p:txBody>
      </p:sp>
    </p:spTree>
    <p:extLst>
      <p:ext uri="{BB962C8B-B14F-4D97-AF65-F5344CB8AC3E}">
        <p14:creationId xmlns:p14="http://schemas.microsoft.com/office/powerpoint/2010/main" val="1894431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he-IL" sz="6000" b="1" dirty="0" smtClean="0">
                <a:solidFill>
                  <a:schemeClr val="accent3"/>
                </a:solidFill>
                <a:effectLst>
                  <a:outerShdw blurRad="38100" dist="38100" dir="2700000" algn="tl">
                    <a:srgbClr val="000000">
                      <a:alpha val="43137"/>
                    </a:srgbClr>
                  </a:outerShdw>
                </a:effectLst>
              </a:rPr>
              <a:t>דברי הימים ב פרק יג</a:t>
            </a:r>
            <a:endParaRPr lang="he-IL" sz="6000" b="1" dirty="0">
              <a:solidFill>
                <a:schemeClr val="accent3"/>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762000"/>
            <a:ext cx="8839200" cy="5257800"/>
          </a:xfrm>
        </p:spPr>
        <p:txBody>
          <a:bodyPr>
            <a:noAutofit/>
          </a:bodyPr>
          <a:lstStyle/>
          <a:p>
            <a:pPr marL="0" indent="0" algn="r" rtl="1">
              <a:buNone/>
            </a:pPr>
            <a:r>
              <a:rPr lang="he-IL" sz="2000" b="1" dirty="0" smtClean="0">
                <a:cs typeface="David" pitchFamily="34" charset="-79"/>
              </a:rPr>
              <a:t>ו</a:t>
            </a:r>
            <a:r>
              <a:rPr lang="he-IL" sz="2000" dirty="0" smtClean="0">
                <a:cs typeface="David" pitchFamily="34" charset="-79"/>
              </a:rPr>
              <a:t> </a:t>
            </a:r>
            <a:r>
              <a:rPr lang="he-IL" sz="2000" dirty="0">
                <a:cs typeface="David" pitchFamily="34" charset="-79"/>
              </a:rPr>
              <a:t>וַיָּקָם יָרָבְעָם בֶּן-נְבָט עֶבֶד שְׁלֹמֹה בֶן-דָּוִיד וַיִּמְרֹד עַל-אֲדֹנָיו. </a:t>
            </a:r>
            <a:r>
              <a:rPr lang="he-IL" sz="2000" b="1" dirty="0">
                <a:cs typeface="David" pitchFamily="34" charset="-79"/>
              </a:rPr>
              <a:t>ז</a:t>
            </a:r>
            <a:r>
              <a:rPr lang="he-IL" sz="2000" dirty="0">
                <a:cs typeface="David" pitchFamily="34" charset="-79"/>
              </a:rPr>
              <a:t> וַיִּקָּבְצוּ עָלָיו אֲנָשִׁים רֵקִים בְּנֵי בְלִיַּעַל וַיִּתְאַמְּצוּ עַל-רְחַבְעָם בֶּן-שְׁלֹמֹה וּרְחַבְעָם הָיָה נַעַר וְרַךְ-לֵבָב וְלֹא הִתְחַזַּק לִפְנֵיהֶם. </a:t>
            </a:r>
            <a:r>
              <a:rPr lang="he-IL" sz="2000" b="1" dirty="0">
                <a:cs typeface="David" pitchFamily="34" charset="-79"/>
              </a:rPr>
              <a:t>ח</a:t>
            </a:r>
            <a:r>
              <a:rPr lang="he-IL" sz="2000" dirty="0">
                <a:cs typeface="David" pitchFamily="34" charset="-79"/>
              </a:rPr>
              <a:t> וְעַתָּה אַתֶּם אֹמְרִים לְהִתְחַזֵּק לִפְנֵי מַמְלֶכֶת יְהוָה בְּיַד בְּנֵי דָוִיד וְאַתֶּם הָמוֹן רָב וְעִמָּכֶם עֶגְלֵי זָהָב אֲשֶׁר עָשָׂה לָכֶם יָרָבְעָם לֵאלֹהִים. </a:t>
            </a:r>
            <a:r>
              <a:rPr lang="he-IL" sz="2000" b="1" dirty="0">
                <a:cs typeface="David" pitchFamily="34" charset="-79"/>
              </a:rPr>
              <a:t>ט</a:t>
            </a:r>
            <a:r>
              <a:rPr lang="he-IL" sz="2000" dirty="0">
                <a:cs typeface="David" pitchFamily="34" charset="-79"/>
              </a:rPr>
              <a:t> הֲלֹא הִדַּחְתֶּם אֶת-כֹּהֲנֵי </a:t>
            </a:r>
            <a:r>
              <a:rPr lang="he-IL" sz="2000" dirty="0" smtClean="0">
                <a:cs typeface="David" pitchFamily="34" charset="-79"/>
              </a:rPr>
              <a:t>יְהוָה אֶת-בְּנֵי אַהֲרֹן וְהַלְוִיִּם וַתַּעֲשׂוּ לָכֶם כֹּהֲנִים כְּעַמֵּי הָאֲרָצוֹת כָּל-הַבָּא לְמַלֵּא יָדוֹ בְּפַר בֶּן-בָּקָר וְאֵילִם שִׁבְעָה וְהָיָה כֹהֵן לְלֹא אֱלֹהִים. </a:t>
            </a:r>
            <a:r>
              <a:rPr lang="he-IL" sz="2000" b="1" dirty="0" smtClean="0">
                <a:cs typeface="David" pitchFamily="34" charset="-79"/>
              </a:rPr>
              <a:t>י</a:t>
            </a:r>
            <a:r>
              <a:rPr lang="he-IL" sz="2000" dirty="0" smtClean="0">
                <a:cs typeface="David" pitchFamily="34" charset="-79"/>
              </a:rPr>
              <a:t> </a:t>
            </a:r>
            <a:r>
              <a:rPr lang="he-IL" sz="2000" dirty="0">
                <a:cs typeface="David" pitchFamily="34" charset="-79"/>
              </a:rPr>
              <a:t>וַאֲנַחְנוּ יְהוָה אֱלֹהֵינוּ וְלֹא עֲזַבְנֻהוּ וְכֹהֲנִים מְשָׁרְתִים לַיהוָה בְּנֵי אַהֲרֹן וְהַלְוִיִּם בַּמְלָאכֶת. </a:t>
            </a:r>
            <a:r>
              <a:rPr lang="he-IL" sz="2000" b="1" dirty="0">
                <a:cs typeface="David" pitchFamily="34" charset="-79"/>
              </a:rPr>
              <a:t>יא</a:t>
            </a:r>
            <a:r>
              <a:rPr lang="he-IL" sz="2000" dirty="0">
                <a:cs typeface="David" pitchFamily="34" charset="-79"/>
              </a:rPr>
              <a:t> וּמַקְטִרִים לַיהוָה עֹלוֹת בַּבֹּקֶר-בַּבֹּקֶר וּבָעֶרֶב-בָּעֶרֶב וּקְטֹרֶת-סַמִּים וּמַעֲרֶכֶת לֶחֶם עַל-הַשֻּׁלְחָן הַטָּהוֹר וּמְנוֹרַת הַזָּהָב וְנֵרֹתֶיהָ לְבָעֵר בָּעֶרֶב בָּעֶרֶב כִּי-שֹׁמְרִים אֲנַחְנוּ אֶת-מִשְׁמֶרֶת יְהוָה אֱלֹהֵינוּ וְאַתֶּם עֲזַבְתֶּם אֹתוֹ. </a:t>
            </a:r>
            <a:r>
              <a:rPr lang="he-IL" sz="2000" b="1" dirty="0">
                <a:cs typeface="David" pitchFamily="34" charset="-79"/>
              </a:rPr>
              <a:t>יב</a:t>
            </a:r>
            <a:r>
              <a:rPr lang="he-IL" sz="2000" dirty="0">
                <a:cs typeface="David" pitchFamily="34" charset="-79"/>
              </a:rPr>
              <a:t> וְהִנֵּה עִמָּנוּ בָרֹאשׁ הָאֱלֹהִים וְכֹהֲנָיו וַחֲצֹצְרוֹת הַתְּרוּעָה לְהָרִיעַ עֲלֵיכֶם בְּנֵי יִשְׂרָאֵל אַל-תִּלָּחֲמוּ עִם-יְהוָה אֱלֹהֵי-אֲבֹתֵיכֶם כִּי-לֹא תַצְלִיחוּ. </a:t>
            </a:r>
            <a:r>
              <a:rPr lang="he-IL" sz="2000" b="1" dirty="0">
                <a:cs typeface="David" pitchFamily="34" charset="-79"/>
              </a:rPr>
              <a:t>יג</a:t>
            </a:r>
            <a:r>
              <a:rPr lang="he-IL" sz="2000" dirty="0">
                <a:cs typeface="David" pitchFamily="34" charset="-79"/>
              </a:rPr>
              <a:t> וְיָרָבְעָם הֵסֵב אֶת-הַמַּאְרָב לָבוֹא מֵאַחֲרֵיהֶם וַיִּהְיוּ לִפְנֵי יְהוּדָה וְהַמַּאְרָב מֵאַחֲרֵיהֶם. </a:t>
            </a:r>
            <a:r>
              <a:rPr lang="he-IL" sz="2000" b="1" dirty="0">
                <a:cs typeface="David" pitchFamily="34" charset="-79"/>
              </a:rPr>
              <a:t>יד</a:t>
            </a:r>
            <a:r>
              <a:rPr lang="he-IL" sz="2000" dirty="0">
                <a:cs typeface="David" pitchFamily="34" charset="-79"/>
              </a:rPr>
              <a:t> וַיִּפְנוּ יְהוּדָה וְהִנֵּה לָהֶם הַמִּלְחָמָה פָּנִים וְאָחוֹר וַיִּצְעֲקוּ לַיהוָה וְהַכֹּהֲנִים </a:t>
            </a:r>
            <a:r>
              <a:rPr lang="he-IL" sz="2000" dirty="0" smtClean="0">
                <a:cs typeface="David" pitchFamily="34" charset="-79"/>
              </a:rPr>
              <a:t>מַחְצְרִים </a:t>
            </a:r>
            <a:r>
              <a:rPr lang="he-IL" sz="2000" dirty="0">
                <a:cs typeface="David" pitchFamily="34" charset="-79"/>
              </a:rPr>
              <a:t>בַּחֲצֹצְרוֹת. </a:t>
            </a:r>
            <a:r>
              <a:rPr lang="he-IL" sz="2000" b="1" dirty="0">
                <a:cs typeface="David" pitchFamily="34" charset="-79"/>
              </a:rPr>
              <a:t>טו</a:t>
            </a:r>
            <a:r>
              <a:rPr lang="he-IL" sz="2000" dirty="0">
                <a:cs typeface="David" pitchFamily="34" charset="-79"/>
              </a:rPr>
              <a:t> וַיָּרִיעוּ אִישׁ יְהוּדָה וַיְהִי בְּהָרִיעַ אִישׁ יְהוּדָה וְהָאֱלֹהִים נָגַף אֶת-יָרָבְעָם וְכָל-יִשְׂרָאֵל לִפְנֵי אֲבִיָּה וִיהוּדָה. </a:t>
            </a:r>
            <a:r>
              <a:rPr lang="he-IL" sz="2000" b="1" dirty="0">
                <a:cs typeface="David" pitchFamily="34" charset="-79"/>
              </a:rPr>
              <a:t>טז</a:t>
            </a:r>
            <a:r>
              <a:rPr lang="he-IL" sz="2000" dirty="0">
                <a:cs typeface="David" pitchFamily="34" charset="-79"/>
              </a:rPr>
              <a:t> וַיָּנוּסוּ בְנֵי-יִשְׂרָאֵל מִפְּנֵי יְהוּדָה וַיִּתְּנֵם אֱלֹהִים בְּיָדָם. </a:t>
            </a:r>
            <a:r>
              <a:rPr lang="he-IL" sz="2000" b="1" dirty="0">
                <a:cs typeface="David" pitchFamily="34" charset="-79"/>
              </a:rPr>
              <a:t>יז</a:t>
            </a:r>
            <a:r>
              <a:rPr lang="he-IL" sz="2000" dirty="0">
                <a:cs typeface="David" pitchFamily="34" charset="-79"/>
              </a:rPr>
              <a:t> וַיַּכּוּ בָהֶם אֲבִיָּה וְעַמּוֹ מַכָּה רַבָּה וַיִּפְּלוּ חֲלָלִים מִיִּשְׂרָאֵל חֲמֵשׁ-מֵאוֹת אֶלֶף אִישׁ בָּחוּר. </a:t>
            </a:r>
            <a:r>
              <a:rPr lang="he-IL" sz="2000" b="1" dirty="0">
                <a:cs typeface="David" pitchFamily="34" charset="-79"/>
              </a:rPr>
              <a:t>יח</a:t>
            </a:r>
            <a:r>
              <a:rPr lang="he-IL" sz="2000" dirty="0">
                <a:cs typeface="David" pitchFamily="34" charset="-79"/>
              </a:rPr>
              <a:t> וַיִּכָּנְעוּ בְנֵי-יִשְׂרָאֵל בָּעֵת הַהִיא וַיֶּאֶמְצוּ בְּנֵי יְהוּדָה כִּי נִשְׁעֲנוּ עַל-יְהוָה אֱלֹהֵי אֲבוֹתֵיהֶם. </a:t>
            </a:r>
            <a:r>
              <a:rPr lang="he-IL" sz="2000" b="1" dirty="0">
                <a:cs typeface="David" pitchFamily="34" charset="-79"/>
              </a:rPr>
              <a:t>יט</a:t>
            </a:r>
            <a:r>
              <a:rPr lang="he-IL" sz="2000" dirty="0">
                <a:cs typeface="David" pitchFamily="34" charset="-79"/>
              </a:rPr>
              <a:t> וַיִּרְדֹּף אֲבִיָּה אַחֲרֵי יָרָבְעָם וַיִּלְכֹּד מִמֶּנּוּ עָרִים אֶת-בֵּית-אֵל וְאֶת-בְּנוֹתֶיהָ וְאֶת-יְשָׁנָה וְאֶת-בְּנוֹתֶיהָ וְאֶת-עֶפְרַיִן וּבְנֹתֶיהָ. </a:t>
            </a:r>
            <a:r>
              <a:rPr lang="he-IL" sz="2000" b="1" dirty="0">
                <a:cs typeface="David" pitchFamily="34" charset="-79"/>
              </a:rPr>
              <a:t>כ</a:t>
            </a:r>
            <a:r>
              <a:rPr lang="he-IL" sz="2000" dirty="0">
                <a:cs typeface="David" pitchFamily="34" charset="-79"/>
              </a:rPr>
              <a:t> וְלֹא-עָצַר כֹּחַ-יָרָבְעָם עוֹד בִּימֵי אֲבִיָּהוּ וַיִּגְּפֵהוּ יְהוָה וַיָּמֹת.</a:t>
            </a:r>
            <a:endParaRPr lang="en-US" sz="2000" dirty="0">
              <a:cs typeface="David" pitchFamily="34" charset="-79"/>
            </a:endParaRPr>
          </a:p>
          <a:p>
            <a:pPr marL="0" indent="0" algn="ctr">
              <a:buNone/>
            </a:pPr>
            <a:r>
              <a:rPr lang="en-GB" sz="2000" b="1" dirty="0" smtClean="0">
                <a:solidFill>
                  <a:schemeClr val="accent1"/>
                </a:solidFill>
                <a:cs typeface="David" pitchFamily="34" charset="-79"/>
              </a:rPr>
              <a:t>The </a:t>
            </a:r>
            <a:r>
              <a:rPr lang="en-GB" sz="2000" b="1" dirty="0">
                <a:solidFill>
                  <a:schemeClr val="accent1"/>
                </a:solidFill>
                <a:cs typeface="David" pitchFamily="34" charset="-79"/>
              </a:rPr>
              <a:t>Northern kingdom is falling apart. The original revolt was a political disaster. </a:t>
            </a:r>
            <a:r>
              <a:rPr lang="en-GB" sz="2000" b="1" dirty="0" smtClean="0">
                <a:solidFill>
                  <a:schemeClr val="accent1"/>
                </a:solidFill>
                <a:cs typeface="David" pitchFamily="34" charset="-79"/>
              </a:rPr>
              <a:t>The first kings </a:t>
            </a:r>
            <a:r>
              <a:rPr lang="en-GB" sz="2000" b="1" dirty="0">
                <a:solidFill>
                  <a:schemeClr val="accent1"/>
                </a:solidFill>
                <a:cs typeface="David" pitchFamily="34" charset="-79"/>
              </a:rPr>
              <a:t>to get Israel back on the map </a:t>
            </a:r>
            <a:r>
              <a:rPr lang="en-GB" sz="2000" b="1" dirty="0" smtClean="0">
                <a:solidFill>
                  <a:schemeClr val="accent1"/>
                </a:solidFill>
                <a:cs typeface="David" pitchFamily="34" charset="-79"/>
              </a:rPr>
              <a:t>were </a:t>
            </a:r>
            <a:r>
              <a:rPr lang="en-GB" sz="2000" b="1" dirty="0">
                <a:solidFill>
                  <a:schemeClr val="accent1"/>
                </a:solidFill>
                <a:cs typeface="David" pitchFamily="34" charset="-79"/>
              </a:rPr>
              <a:t>Omri and his son Achav.</a:t>
            </a:r>
            <a:endParaRPr lang="en-US" sz="2000" b="1" dirty="0">
              <a:solidFill>
                <a:schemeClr val="accent1"/>
              </a:solidFill>
              <a:cs typeface="David" pitchFamily="34" charset="-79"/>
            </a:endParaRPr>
          </a:p>
          <a:p>
            <a:pPr marL="0" indent="0" algn="r" rtl="1">
              <a:buNone/>
            </a:pPr>
            <a:r>
              <a:rPr lang="he-IL" sz="2000" dirty="0">
                <a:cs typeface="David" pitchFamily="34" charset="-79"/>
              </a:rPr>
              <a:t/>
            </a:r>
            <a:br>
              <a:rPr lang="he-IL" sz="2000" dirty="0">
                <a:cs typeface="David" pitchFamily="34" charset="-79"/>
              </a:rPr>
            </a:br>
            <a:endParaRPr lang="he-IL" sz="2000" dirty="0">
              <a:cs typeface="David" pitchFamily="34" charset="-79"/>
            </a:endParaRPr>
          </a:p>
        </p:txBody>
      </p:sp>
    </p:spTree>
    <p:extLst>
      <p:ext uri="{BB962C8B-B14F-4D97-AF65-F5344CB8AC3E}">
        <p14:creationId xmlns:p14="http://schemas.microsoft.com/office/powerpoint/2010/main" val="239230777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1604</Words>
  <Application>Microsoft Office PowerPoint</Application>
  <PresentationFormat>On-screen Show (4:3)</PresentationFormat>
  <Paragraphs>151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תהלים עח</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דברי הימים ב פרק יג</vt:lpstr>
      <vt:lpstr>מלכים א פרק טז</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ספר מלכים</dc:title>
  <dc:creator>Alexis</dc:creator>
  <cp:lastModifiedBy>Alexis</cp:lastModifiedBy>
  <cp:revision>104</cp:revision>
  <dcterms:created xsi:type="dcterms:W3CDTF">2006-08-16T00:00:00Z</dcterms:created>
  <dcterms:modified xsi:type="dcterms:W3CDTF">2013-09-17T18:26:42Z</dcterms:modified>
</cp:coreProperties>
</file>